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8" r:id="rId1"/>
  </p:sldMasterIdLst>
  <p:notesMasterIdLst>
    <p:notesMasterId r:id="rId15"/>
  </p:notesMasterIdLst>
  <p:sldIdLst>
    <p:sldId id="256" r:id="rId2"/>
    <p:sldId id="262" r:id="rId3"/>
    <p:sldId id="266" r:id="rId4"/>
    <p:sldId id="257" r:id="rId5"/>
    <p:sldId id="269" r:id="rId6"/>
    <p:sldId id="271" r:id="rId7"/>
    <p:sldId id="270" r:id="rId8"/>
    <p:sldId id="258" r:id="rId9"/>
    <p:sldId id="259" r:id="rId10"/>
    <p:sldId id="260" r:id="rId11"/>
    <p:sldId id="264" r:id="rId12"/>
    <p:sldId id="261"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6A3CF-AE5A-D146-B86F-39AF0D9EDB47}">
          <p14:sldIdLst>
            <p14:sldId id="256"/>
            <p14:sldId id="262"/>
            <p14:sldId id="266"/>
            <p14:sldId id="257"/>
            <p14:sldId id="269"/>
            <p14:sldId id="271"/>
            <p14:sldId id="270"/>
            <p14:sldId id="258"/>
            <p14:sldId id="259"/>
            <p14:sldId id="260"/>
            <p14:sldId id="264"/>
            <p14:sldId id="261"/>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76009-D5EF-5F06-3F74-8299610C6098}" v="184" dt="2019-12-11T00:35:19.167"/>
    <p1510:client id="{39665A8A-FAF6-9F92-8EC8-003CDAEF7558}" v="90" dt="2019-12-09T03:21:36.414"/>
    <p1510:client id="{500C2499-2EB2-0A83-06F5-C46C82C76AAD}" v="1191" dt="2019-12-09T20:49:38.447"/>
    <p1510:client id="{53B5B2AD-4ABB-8B69-FB79-1C949D48844E}" v="90" dt="2019-12-11T01:00:15.258"/>
    <p1510:client id="{730BC15D-0FED-2649-ADE5-33168AFE5A57}" v="1" dt="2019-12-07T08:03:03.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38"/>
    <p:restoredTop sz="84913"/>
  </p:normalViewPr>
  <p:slideViewPr>
    <p:cSldViewPr snapToGrid="0" snapToObjects="1">
      <p:cViewPr varScale="1">
        <p:scale>
          <a:sx n="92" d="100"/>
          <a:sy n="92" d="100"/>
        </p:scale>
        <p:origin x="9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1A625-3595-494F-A820-7845132CA7EA}" type="datetimeFigureOut">
              <a:rPr lang="en-US" smtClean="0"/>
              <a:t>12/10/19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D339F-00ED-CC41-ABF0-7A059E551934}" type="slidenum">
              <a:rPr lang="en-US" smtClean="0"/>
              <a:t>‹#›</a:t>
            </a:fld>
            <a:endParaRPr lang="en-US"/>
          </a:p>
        </p:txBody>
      </p:sp>
    </p:spTree>
    <p:extLst>
      <p:ext uri="{BB962C8B-B14F-4D97-AF65-F5344CB8AC3E}">
        <p14:creationId xmlns:p14="http://schemas.microsoft.com/office/powerpoint/2010/main" val="26483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slopubs.onlinelibrary.wiley.com/doi/pdf/10.1215/21573689-2071927"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D4D339F-00ED-CC41-ABF0-7A059E551934}" type="slidenum">
              <a:rPr lang="en-US" smtClean="0"/>
              <a:t>1</a:t>
            </a:fld>
            <a:endParaRPr lang="en-US"/>
          </a:p>
        </p:txBody>
      </p:sp>
    </p:spTree>
    <p:extLst>
      <p:ext uri="{BB962C8B-B14F-4D97-AF65-F5344CB8AC3E}">
        <p14:creationId xmlns:p14="http://schemas.microsoft.com/office/powerpoint/2010/main" val="413036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still we’re observing the plot from the first of January 2002 for HYCOM and GECKO model output. Sea Surface Elevation is shown in meters, red being elevated, dark blue being below 0 meters. the velocity is shown by the arrows and has a key in the upper left hand corner for 1 m/s or 100 cm/s. I adjusted the colorbar on the HYCOM data to more closely resemble the color scheme of the GECKO data since they use different methods to normalize their data and I just want to check for correct patterns between the models.</a:t>
            </a:r>
          </a:p>
          <a:p>
            <a:r>
              <a:rPr lang="en-US" dirty="0"/>
              <a:t>Here we can see that the models resemble each other closely. The overall movement in the gulf due to the LC remains comparable between these models.</a:t>
            </a:r>
          </a:p>
        </p:txBody>
      </p:sp>
      <p:sp>
        <p:nvSpPr>
          <p:cNvPr id="4" name="Slide Number Placeholder 3"/>
          <p:cNvSpPr>
            <a:spLocks noGrp="1"/>
          </p:cNvSpPr>
          <p:nvPr>
            <p:ph type="sldNum" sz="quarter" idx="5"/>
          </p:nvPr>
        </p:nvSpPr>
        <p:spPr/>
        <p:txBody>
          <a:bodyPr/>
          <a:lstStyle/>
          <a:p>
            <a:fld id="{8D4D339F-00ED-CC41-ABF0-7A059E551934}" type="slidenum">
              <a:rPr lang="en-US" smtClean="0"/>
              <a:t>10</a:t>
            </a:fld>
            <a:endParaRPr lang="en-US" dirty="0"/>
          </a:p>
        </p:txBody>
      </p:sp>
    </p:spTree>
    <p:extLst>
      <p:ext uri="{BB962C8B-B14F-4D97-AF65-F5344CB8AC3E}">
        <p14:creationId xmlns:p14="http://schemas.microsoft.com/office/powerpoint/2010/main" val="2466084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Pictured are some plots  of February 1</a:t>
            </a:r>
            <a:r>
              <a:rPr lang="en-US" baseline="30000" dirty="0"/>
              <a:t>st</a:t>
            </a:r>
            <a:r>
              <a:rPr lang="en-US" dirty="0"/>
              <a:t> , an extended state, and April 1</a:t>
            </a:r>
            <a:r>
              <a:rPr lang="en-US" baseline="30000" dirty="0"/>
              <a:t>st</a:t>
            </a:r>
            <a:r>
              <a:rPr lang="en-US" dirty="0"/>
              <a:t> , a retracted state, to compare to the Weisberg et al. figures. HYCOM doesn’t have data past 2012 currently so I couldn’t compare the monthly snapshots used in Weisberg et al.</a:t>
            </a:r>
          </a:p>
          <a:p>
            <a:r>
              <a:rPr lang="en-US" dirty="0"/>
              <a:t>We are able to see similar loop current behavior and elevations. The velocity vectors seem to agree. Eddy placements are also very similar.</a:t>
            </a:r>
          </a:p>
        </p:txBody>
      </p:sp>
      <p:sp>
        <p:nvSpPr>
          <p:cNvPr id="4" name="Slide Number Placeholder 3"/>
          <p:cNvSpPr>
            <a:spLocks noGrp="1"/>
          </p:cNvSpPr>
          <p:nvPr>
            <p:ph type="sldNum" sz="quarter" idx="5"/>
          </p:nvPr>
        </p:nvSpPr>
        <p:spPr/>
        <p:txBody>
          <a:bodyPr/>
          <a:lstStyle/>
          <a:p>
            <a:fld id="{8D4D339F-00ED-CC41-ABF0-7A059E551934}" type="slidenum">
              <a:rPr lang="en-US" smtClean="0"/>
              <a:t>11</a:t>
            </a:fld>
            <a:endParaRPr lang="en-US"/>
          </a:p>
        </p:txBody>
      </p:sp>
    </p:spTree>
    <p:extLst>
      <p:ext uri="{BB962C8B-B14F-4D97-AF65-F5344CB8AC3E}">
        <p14:creationId xmlns:p14="http://schemas.microsoft.com/office/powerpoint/2010/main" val="417232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questions were</a:t>
            </a:r>
          </a:p>
          <a:p>
            <a:r>
              <a:rPr lang="en-US" dirty="0"/>
              <a:t>Does the HYCOM and GECKO model output of sea surface height and velocity patterns correspond?</a:t>
            </a:r>
            <a:endParaRPr lang="en-US" dirty="0">
              <a:cs typeface="Calibri"/>
            </a:endParaRPr>
          </a:p>
          <a:p>
            <a:r>
              <a:rPr lang="en-US" dirty="0">
                <a:cs typeface="Calibri"/>
              </a:rPr>
              <a:t>The data suggests that they do agree which gives confidence between the two different models</a:t>
            </a:r>
            <a:endParaRPr lang="en-US" dirty="0"/>
          </a:p>
          <a:p>
            <a:r>
              <a:rPr lang="en-US" dirty="0"/>
              <a:t>Do the HYCOM and GECKO outputs resemble Watson et al. Figures?</a:t>
            </a:r>
            <a:endParaRPr lang="en-US" dirty="0">
              <a:cs typeface="Calibri" panose="020F0502020204030204"/>
            </a:endParaRPr>
          </a:p>
          <a:p>
            <a:r>
              <a:rPr lang="en-US" dirty="0">
                <a:cs typeface="Calibri" panose="020F0502020204030204"/>
              </a:rPr>
              <a:t>-Yes, the data supports the agreement between all models used to determine sea surface height and surface velocities.</a:t>
            </a:r>
          </a:p>
          <a:p>
            <a:endParaRPr lang="en-US" dirty="0">
              <a:cs typeface="Calibri" panose="020F0502020204030204"/>
            </a:endParaRPr>
          </a:p>
          <a:p>
            <a:r>
              <a:rPr lang="en-US" dirty="0">
                <a:cs typeface="Calibri" panose="020F0502020204030204"/>
              </a:rPr>
              <a:t>The importance of this verification of data sets is that the LFN code that needs to run for particle distribution in the </a:t>
            </a:r>
            <a:r>
              <a:rPr lang="en-US" dirty="0" err="1">
                <a:cs typeface="Calibri" panose="020F0502020204030204"/>
              </a:rPr>
              <a:t>GoM</a:t>
            </a:r>
            <a:r>
              <a:rPr lang="en-US" dirty="0">
                <a:cs typeface="Calibri" panose="020F0502020204030204"/>
              </a:rPr>
              <a:t> relies on HYCOM data. The fact that HYCOM is similar to the other model outputs is of significance for reliability of our particle distribution tests.</a:t>
            </a:r>
          </a:p>
        </p:txBody>
      </p:sp>
      <p:sp>
        <p:nvSpPr>
          <p:cNvPr id="4" name="Slide Number Placeholder 3"/>
          <p:cNvSpPr>
            <a:spLocks noGrp="1"/>
          </p:cNvSpPr>
          <p:nvPr>
            <p:ph type="sldNum" sz="quarter" idx="5"/>
          </p:nvPr>
        </p:nvSpPr>
        <p:spPr/>
        <p:txBody>
          <a:bodyPr/>
          <a:lstStyle/>
          <a:p>
            <a:fld id="{8D4D339F-00ED-CC41-ABF0-7A059E551934}" type="slidenum">
              <a:rPr lang="en-US" smtClean="0"/>
              <a:t>12</a:t>
            </a:fld>
            <a:endParaRPr lang="en-US"/>
          </a:p>
        </p:txBody>
      </p:sp>
    </p:spTree>
    <p:extLst>
      <p:ext uri="{BB962C8B-B14F-4D97-AF65-F5344CB8AC3E}">
        <p14:creationId xmlns:p14="http://schemas.microsoft.com/office/powerpoint/2010/main" val="413987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Transport, dispersal and connectivity within and outside of the Gulf of Mexico (GoM) due to the effects of the Loop Current (LC) is a crucial process to understand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societally and economically relevant processes that make it crucial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biological transport and connectivity, for example, spawning sites of mesophotic corals relies on distribution through currents. the LC and its eddies need to be known to determine connectivity between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retention processes leading to harmful algal blooms such as the red tide that has been a nuisance to coastal communities around the GoM. When there’s a level of upwelling and an entrapment of nutrients these blooms occur, which are known to kill many fish populations and even make the coastal air toxic to breathe.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pollutant transport such as what was seen with the Deepwater Horizon oil spill. If an </a:t>
            </a:r>
            <a:r>
              <a:rPr lang="en-US" sz="1200" kern="1200" dirty="0" err="1">
                <a:solidFill>
                  <a:schemeClr val="tx1"/>
                </a:solidFill>
                <a:effectLst/>
                <a:latin typeface="+mn-lt"/>
                <a:ea typeface="+mn-ea"/>
                <a:cs typeface="+mn-cs"/>
              </a:rPr>
              <a:t>eddie</a:t>
            </a:r>
            <a:r>
              <a:rPr lang="en-US" sz="1200" kern="1200" dirty="0">
                <a:solidFill>
                  <a:schemeClr val="tx1"/>
                </a:solidFill>
                <a:effectLst/>
                <a:latin typeface="+mn-lt"/>
                <a:ea typeface="+mn-ea"/>
                <a:cs typeface="+mn-cs"/>
              </a:rPr>
              <a:t> hadn’t been shed, Florida’s MPA would’ve taken a lot of damage. Luckily, the loop current detached and somewhat contained this spill from reaching these ecosystems.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exactly is the Loop Current?</a:t>
            </a: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2</a:t>
            </a:fld>
            <a:endParaRPr lang="en-US"/>
          </a:p>
        </p:txBody>
      </p:sp>
    </p:spTree>
    <p:extLst>
      <p:ext uri="{BB962C8B-B14F-4D97-AF65-F5344CB8AC3E}">
        <p14:creationId xmlns:p14="http://schemas.microsoft.com/office/powerpoint/2010/main" val="267448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The Loop Current is formed from warm</a:t>
            </a:r>
            <a:r>
              <a:rPr lang="en-US" sz="1200" kern="1200" dirty="0">
                <a:solidFill>
                  <a:schemeClr val="tx1"/>
                </a:solidFill>
                <a:effectLst/>
                <a:latin typeface="+mn-lt"/>
                <a:ea typeface="+mn-ea"/>
                <a:cs typeface="+mn-cs"/>
              </a:rPr>
              <a:t>, tropical waters </a:t>
            </a:r>
            <a:r>
              <a:rPr lang="en-US" dirty="0"/>
              <a:t>that enter</a:t>
            </a:r>
            <a:r>
              <a:rPr lang="en-US" sz="1200" kern="1200" dirty="0">
                <a:solidFill>
                  <a:schemeClr val="tx1"/>
                </a:solidFill>
                <a:effectLst/>
                <a:latin typeface="+mn-lt"/>
                <a:ea typeface="+mn-ea"/>
                <a:cs typeface="+mn-cs"/>
              </a:rPr>
              <a:t> the Gulf through the Yucatan Chanel. Which exits around Florida and becomes the Gulf Stream that travels northward up the East Coast.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figure from Weisberg et al. illustrates the loop current in red. It shows the mean dynamic height field calculated from 25 years of satellite data in the Gulf of Mexico and shows surface velocity vectors (calculated from a dynamic height gradient) lightly in white arrows around the LC. The black lines surrounding the coast are bathymetry lines in the GoM.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(Satellite data from: </a:t>
            </a:r>
            <a:r>
              <a:rPr lang="en-US" sz="1200" kern="1200" dirty="0">
                <a:solidFill>
                  <a:schemeClr val="tx1"/>
                </a:solidFill>
                <a:effectLst/>
                <a:latin typeface="+mn-lt"/>
                <a:ea typeface="+mn-ea"/>
                <a:cs typeface="+mn-cs"/>
              </a:rPr>
              <a:t>Archiving, Validation, and Interpretation of Satellite Oceanographic Data (AVISO1) </a:t>
            </a:r>
            <a:r>
              <a:rPr lang="en-US" sz="1200" kern="1200" dirty="0" err="1">
                <a:solidFill>
                  <a:schemeClr val="tx1"/>
                </a:solidFill>
                <a:effectLst/>
                <a:latin typeface="+mn-lt"/>
                <a:ea typeface="+mn-ea"/>
                <a:cs typeface="+mn-cs"/>
              </a:rPr>
              <a:t>multimission</a:t>
            </a:r>
            <a:r>
              <a:rPr lang="en-US" sz="1200" kern="1200" dirty="0">
                <a:solidFill>
                  <a:schemeClr val="tx1"/>
                </a:solidFill>
                <a:effectLst/>
                <a:latin typeface="+mn-lt"/>
                <a:ea typeface="+mn-ea"/>
                <a:cs typeface="+mn-cs"/>
              </a:rPr>
              <a:t> gridded sea level anomaly data set produced by the </a:t>
            </a:r>
            <a:r>
              <a:rPr lang="en-US" sz="1200" kern="1200" dirty="0" err="1">
                <a:solidFill>
                  <a:schemeClr val="tx1"/>
                </a:solidFill>
                <a:effectLst/>
                <a:latin typeface="+mn-lt"/>
                <a:ea typeface="+mn-ea"/>
                <a:cs typeface="+mn-cs"/>
              </a:rPr>
              <a:t>Ssalto</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Duacs</a:t>
            </a:r>
            <a:r>
              <a:rPr lang="en-US" sz="1200" kern="1200" dirty="0">
                <a:solidFill>
                  <a:schemeClr val="tx1"/>
                </a:solidFill>
                <a:effectLst/>
                <a:latin typeface="+mn-lt"/>
                <a:ea typeface="+mn-ea"/>
                <a:cs typeface="+mn-cs"/>
              </a:rPr>
              <a:t> with support from the </a:t>
            </a:r>
            <a:r>
              <a:rPr lang="en-US" sz="1200" kern="1200" dirty="0" err="1">
                <a:solidFill>
                  <a:schemeClr val="tx1"/>
                </a:solidFill>
                <a:effectLst/>
                <a:latin typeface="+mn-lt"/>
                <a:ea typeface="+mn-ea"/>
                <a:cs typeface="+mn-cs"/>
              </a:rPr>
              <a:t>Cnes</a:t>
            </a:r>
            <a:r>
              <a:rPr lang="en-US" sz="120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3</a:t>
            </a:fld>
            <a:endParaRPr lang="en-US"/>
          </a:p>
        </p:txBody>
      </p:sp>
    </p:spTree>
    <p:extLst>
      <p:ext uri="{BB962C8B-B14F-4D97-AF65-F5344CB8AC3E}">
        <p14:creationId xmlns:p14="http://schemas.microsoft.com/office/powerpoint/2010/main" val="1714132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LC has 3 main states: 1) retracted (highlighted in green), where the LC barely penetrates the GoM, and the connection between the Yucatan and Florida Currents is short, 2) extended (highlighted in magenta), where the LC extends north, up to the Texas-Louisiana shelf break, bringing Caribbean waters into the GoM, and 3) detached (not highlighted), a transitional state where the LC releases an anti-cyclonic warm-core eddy containing Caribbean waters that then travels westward within the GoM. These eddies can entrap nutrients, phytoplankton, and other small, non-motile organisms (</a:t>
            </a:r>
            <a:r>
              <a:rPr lang="en-US" sz="1200" kern="1200" dirty="0" err="1">
                <a:solidFill>
                  <a:schemeClr val="tx1"/>
                </a:solidFill>
                <a:effectLst/>
                <a:latin typeface="+mn-lt"/>
                <a:ea typeface="+mn-ea"/>
                <a:cs typeface="+mn-cs"/>
              </a:rPr>
              <a:t>Sebille</a:t>
            </a:r>
            <a:r>
              <a:rPr lang="en-US" sz="1200" kern="1200" dirty="0">
                <a:solidFill>
                  <a:schemeClr val="tx1"/>
                </a:solidFill>
                <a:effectLst/>
                <a:latin typeface="+mn-lt"/>
                <a:ea typeface="+mn-ea"/>
                <a:cs typeface="+mn-cs"/>
              </a:rPr>
              <a:t>, et al.,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illustrate characteristic patterns of the Loop Current behaviors in the Gulf of Mexico extracted by a Self-Organizing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Sea surface height and surface geostrophic velocity vectors are shown for each pattern, with the pattern number and its frequency of occurrence given in the upper right of each plot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black line is the 1,000 m isobath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one obtain this data?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4</a:t>
            </a:fld>
            <a:endParaRPr lang="en-US"/>
          </a:p>
        </p:txBody>
      </p:sp>
    </p:spTree>
    <p:extLst>
      <p:ext uri="{BB962C8B-B14F-4D97-AF65-F5344CB8AC3E}">
        <p14:creationId xmlns:p14="http://schemas.microsoft.com/office/powerpoint/2010/main" val="185217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obtain the data from ocean models such as HYCOM and GEKCO.</a:t>
            </a:r>
          </a:p>
          <a:p>
            <a:r>
              <a:rPr lang="en-US" dirty="0"/>
              <a:t>HYCOM is a data-assimilative hybrid </a:t>
            </a:r>
            <a:r>
              <a:rPr lang="en-US" dirty="0" err="1"/>
              <a:t>isopycnal</a:t>
            </a:r>
            <a:r>
              <a:rPr lang="en-US" dirty="0"/>
              <a:t>(iso-density informally)-sigma-pressure (generalized) coordinate ocean model (called </a:t>
            </a:r>
            <a:r>
              <a:rPr lang="en-US" dirty="0" err="1"/>
              <a:t>HYbrid</a:t>
            </a:r>
            <a:r>
              <a:rPr lang="en-US" dirty="0"/>
              <a:t> Coordinate Ocean Model).</a:t>
            </a:r>
            <a:endParaRPr lang="en-US"/>
          </a:p>
          <a:p>
            <a:r>
              <a:rPr lang="en-US" dirty="0"/>
              <a:t>It uses an assimilation of satellite altimeter sea surface height and sea surface temperature as well as in situ temperature, salinity, and float displacement.</a:t>
            </a:r>
            <a:endParaRPr lang="en-US" dirty="0">
              <a:cs typeface="Calibri"/>
            </a:endParaRPr>
          </a:p>
          <a:p>
            <a:r>
              <a:rPr lang="en-US"/>
              <a:t>GECKO is  Geostrophic and Ekman Current Observatory. Geostrophic velocities (u and v). Ekman regression model of the wind-driven current</a:t>
            </a:r>
          </a:p>
          <a:p>
            <a:r>
              <a:rPr lang="en-US"/>
              <a:t>"The determination of GEKCO is based on the assumption that the near-surface velocity field can be decomposed into a geostrophic component and a wind-driven part." (Sudre et al. 2013)  The Geostrophic flow refers to the steady ocean currents derived from hotizontal pressure gradients and the Coriolis force. The Ekman currents are wind-driven currents resulting from the balance between the frictional stress dud to the wind and the Coriolis force.</a:t>
            </a:r>
          </a:p>
          <a:p>
            <a:r>
              <a:rPr lang="en-US"/>
              <a:t> (</a:t>
            </a:r>
            <a:r>
              <a:rPr lang="en-US" dirty="0">
                <a:hlinkClick r:id="rId3"/>
              </a:rPr>
              <a:t>https://aslopubs.onlinelibrary.wiley.com/doi/pdf/10.1215/21573689-2071927</a:t>
            </a:r>
            <a:r>
              <a:rPr lang="en-US" dirty="0"/>
              <a:t>)</a:t>
            </a:r>
            <a:endParaRPr lang="en-US">
              <a:cs typeface="Calibri" panose="020F0502020204030204"/>
            </a:endParaRPr>
          </a:p>
          <a:p>
            <a:endParaRPr lang="en-US" dirty="0"/>
          </a:p>
          <a:p>
            <a:endParaRPr lang="en-US" dirty="0"/>
          </a:p>
          <a:p>
            <a:r>
              <a:rPr lang="en-US" dirty="0"/>
              <a:t>What does one do with this data?</a:t>
            </a:r>
          </a:p>
        </p:txBody>
      </p:sp>
      <p:sp>
        <p:nvSpPr>
          <p:cNvPr id="4" name="Slide Number Placeholder 3"/>
          <p:cNvSpPr>
            <a:spLocks noGrp="1"/>
          </p:cNvSpPr>
          <p:nvPr>
            <p:ph type="sldNum" sz="quarter" idx="5"/>
          </p:nvPr>
        </p:nvSpPr>
        <p:spPr/>
        <p:txBody>
          <a:bodyPr/>
          <a:lstStyle/>
          <a:p>
            <a:fld id="{8D4D339F-00ED-CC41-ABF0-7A059E551934}" type="slidenum">
              <a:rPr lang="en-US" smtClean="0"/>
              <a:t>5</a:t>
            </a:fld>
            <a:endParaRPr lang="en-US"/>
          </a:p>
        </p:txBody>
      </p:sp>
    </p:spTree>
    <p:extLst>
      <p:ext uri="{BB962C8B-B14F-4D97-AF65-F5344CB8AC3E}">
        <p14:creationId xmlns:p14="http://schemas.microsoft.com/office/powerpoint/2010/main" val="2420226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Network Theory and </a:t>
            </a:r>
            <a:r>
              <a:rPr lang="en-US" sz="1200" dirty="0" err="1"/>
              <a:t>Lagrangian</a:t>
            </a:r>
            <a:r>
              <a:rPr lang="en-US" sz="1200" dirty="0"/>
              <a:t> oceanographic modeling (</a:t>
            </a:r>
            <a:r>
              <a:rPr lang="en-US" sz="1200" dirty="0" err="1"/>
              <a:t>Lagrangian</a:t>
            </a:r>
            <a:r>
              <a:rPr lang="en-US" sz="1200" dirty="0"/>
              <a:t> Flow Networks, LFN) along with self-organizing maps, we will assess ocean climate states.</a:t>
            </a:r>
            <a:endParaRPr lang="en-US" dirty="0"/>
          </a:p>
          <a:p>
            <a:r>
              <a:rPr lang="en-US" dirty="0"/>
              <a:t>The </a:t>
            </a:r>
            <a:r>
              <a:rPr lang="en-US" dirty="0" err="1"/>
              <a:t>Lagrangian</a:t>
            </a:r>
            <a:r>
              <a:rPr lang="en-US" dirty="0"/>
              <a:t> Flow Network or LFN is made from observational data on the </a:t>
            </a:r>
            <a:r>
              <a:rPr lang="en-US" dirty="0" err="1"/>
              <a:t>GoM</a:t>
            </a:r>
            <a:r>
              <a:rPr lang="en-US" dirty="0"/>
              <a:t> LC state that's composited into self-organizing maps or SOM which is a type of machine learning.</a:t>
            </a:r>
            <a:endParaRPr lang="en-US" dirty="0">
              <a:cs typeface="Calibri"/>
            </a:endParaRPr>
          </a:p>
          <a:p>
            <a:r>
              <a:rPr lang="en-US" dirty="0"/>
              <a:t>The </a:t>
            </a:r>
            <a:r>
              <a:rPr lang="en-US" dirty="0" err="1"/>
              <a:t>ouput</a:t>
            </a:r>
            <a:r>
              <a:rPr lang="en-US" dirty="0"/>
              <a:t> is </a:t>
            </a:r>
            <a:r>
              <a:rPr lang="en-US" dirty="0" err="1"/>
              <a:t>is</a:t>
            </a:r>
            <a:r>
              <a:rPr lang="en-US" dirty="0"/>
              <a:t> a .trac file and .matrix file that allows us to plot the final locations of the particles or in the matrix case see where the particles started and ended to determine connectivity in the Loop Current.</a:t>
            </a:r>
            <a:endParaRPr lang="en-US" dirty="0">
              <a:cs typeface="Calibri"/>
            </a:endParaRPr>
          </a:p>
          <a:p>
            <a:endParaRPr lang="en-US"/>
          </a:p>
          <a:p>
            <a:r>
              <a:rPr lang="en-US" dirty="0"/>
              <a:t>What does one do with this output?</a:t>
            </a:r>
            <a:endParaRPr lang="en-US" dirty="0">
              <a:cs typeface="Calibri"/>
            </a:endParaRPr>
          </a:p>
        </p:txBody>
      </p:sp>
      <p:sp>
        <p:nvSpPr>
          <p:cNvPr id="4" name="Slide Number Placeholder 3"/>
          <p:cNvSpPr>
            <a:spLocks noGrp="1"/>
          </p:cNvSpPr>
          <p:nvPr>
            <p:ph type="sldNum" sz="quarter" idx="5"/>
          </p:nvPr>
        </p:nvSpPr>
        <p:spPr/>
        <p:txBody>
          <a:bodyPr/>
          <a:lstStyle/>
          <a:p>
            <a:fld id="{8D4D339F-00ED-CC41-ABF0-7A059E551934}" type="slidenum">
              <a:rPr lang="en-US" smtClean="0"/>
              <a:t>6</a:t>
            </a:fld>
            <a:endParaRPr lang="en-US"/>
          </a:p>
        </p:txBody>
      </p:sp>
    </p:spTree>
    <p:extLst>
      <p:ext uri="{BB962C8B-B14F-4D97-AF65-F5344CB8AC3E}">
        <p14:creationId xmlns:p14="http://schemas.microsoft.com/office/powerpoint/2010/main" val="1840709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track the effects of the LC by creating a particle matrix (or grid) over the GoM. Pictured is a simplified version of what our Lagrangian Flow Network code calculates as illustrated in Ser-</a:t>
            </a:r>
            <a:r>
              <a:rPr lang="en-US" dirty="0" err="1"/>
              <a:t>Giacomi</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Boxes </a:t>
            </a:r>
            <a:r>
              <a:rPr lang="en-US" dirty="0" err="1"/>
              <a:t>i</a:t>
            </a:r>
            <a:r>
              <a:rPr lang="en-US" dirty="0"/>
              <a:t> are the starting particle locations at the beginning of the run time t naught.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Boxes j are the final particle locations at the end of the run time t naught plus tau or the length of the run.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LFN code follows the patterns of the LC our particles get pushed around from their initial starting box in </a:t>
            </a:r>
            <a:r>
              <a:rPr lang="en-US" dirty="0" err="1"/>
              <a:t>i</a:t>
            </a:r>
            <a:r>
              <a:rPr lang="en-US" dirty="0"/>
              <a:t>. The final recorded destinations shown in boxes j are what we use to create our connectivity matrices.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 is our transport matrix from start to finish time in regards to boxes </a:t>
            </a:r>
            <a:r>
              <a:rPr lang="en-US" dirty="0" err="1"/>
              <a:t>i</a:t>
            </a:r>
            <a:r>
              <a:rPr lang="en-US" dirty="0"/>
              <a:t> and j. We take the number of particles that traveled from box </a:t>
            </a:r>
            <a:r>
              <a:rPr lang="en-US" dirty="0" err="1"/>
              <a:t>i</a:t>
            </a:r>
            <a:r>
              <a:rPr lang="en-US" dirty="0"/>
              <a:t>  to box j and and divide it by the initial number of particles N</a:t>
            </a:r>
            <a:r>
              <a:rPr lang="en-US" baseline="-25000" dirty="0"/>
              <a:t>i</a:t>
            </a:r>
            <a:r>
              <a:rPr lang="en-US" baseline="0"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idea is to plot these final outcomes to see the connectivity between regions</a:t>
            </a: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7</a:t>
            </a:fld>
            <a:endParaRPr lang="en-US"/>
          </a:p>
        </p:txBody>
      </p:sp>
    </p:spTree>
    <p:extLst>
      <p:ext uri="{BB962C8B-B14F-4D97-AF65-F5344CB8AC3E}">
        <p14:creationId xmlns:p14="http://schemas.microsoft.com/office/powerpoint/2010/main" val="95246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questions are</a:t>
            </a:r>
          </a:p>
          <a:p>
            <a:r>
              <a:rPr lang="en-US" sz="1200" dirty="0"/>
              <a:t>Does the HYCOM and GECKO model output of sea surface height and velocity patterns correspond?</a:t>
            </a:r>
          </a:p>
          <a:p>
            <a:r>
              <a:rPr lang="en-US" sz="1200" dirty="0"/>
              <a:t>Do the HYCOM and GECKO outputs resemble Watson et al. figures?</a:t>
            </a:r>
          </a:p>
          <a:p>
            <a:endParaRPr lang="en-US" sz="1200" dirty="0"/>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8</a:t>
            </a:fld>
            <a:endParaRPr lang="en-US"/>
          </a:p>
        </p:txBody>
      </p:sp>
    </p:spTree>
    <p:extLst>
      <p:ext uri="{BB962C8B-B14F-4D97-AF65-F5344CB8AC3E}">
        <p14:creationId xmlns:p14="http://schemas.microsoft.com/office/powerpoint/2010/main" val="11386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plot one month of data when we upload the files we use a glob or asterisk over the section in the file name that refers to the month. In this example we are the plotting the first of every month in the year 2002.</a:t>
            </a:r>
          </a:p>
          <a:p>
            <a:r>
              <a:rPr lang="en-US" dirty="0"/>
              <a:t>To import the </a:t>
            </a:r>
            <a:r>
              <a:rPr lang="en-US" dirty="0" err="1"/>
              <a:t>netCDF</a:t>
            </a:r>
            <a:r>
              <a:rPr lang="en-US" dirty="0"/>
              <a:t> files into xarray we use open multiple files dataset since we are uploading 12 files instead of just one.</a:t>
            </a:r>
          </a:p>
          <a:p>
            <a:r>
              <a:rPr lang="en-US" dirty="0"/>
              <a:t>To plot HYCOM and GECKO side by side we need to use </a:t>
            </a:r>
            <a:r>
              <a:rPr lang="en-US" dirty="0" err="1"/>
              <a:t>subplotting</a:t>
            </a:r>
            <a:r>
              <a:rPr lang="en-US" dirty="0"/>
              <a:t>. I plotted HYCOM first so the final value in this subplot call is a one. Using </a:t>
            </a:r>
            <a:r>
              <a:rPr lang="en-US" dirty="0" err="1"/>
              <a:t>pcolormesh</a:t>
            </a:r>
            <a:r>
              <a:rPr lang="en-US" dirty="0"/>
              <a:t> I plotted the data over the longitude and latitude, using the variable surface elevation. The zero is for first variable time, the colons represent over all latitudes and longitudes.</a:t>
            </a:r>
          </a:p>
          <a:p>
            <a:r>
              <a:rPr lang="en-US" dirty="0"/>
              <a:t>To plot the velocity vectors I used quiver plot. You’ll notice u and v has 4 variables instead of 3 like surface elevation. The first is time, the second is depth, in this case I just want the surface so I use the </a:t>
            </a:r>
            <a:r>
              <a:rPr lang="en-US" dirty="0" err="1"/>
              <a:t>indice</a:t>
            </a:r>
            <a:r>
              <a:rPr lang="en-US" dirty="0"/>
              <a:t> 0, and then over all latitudes and longitudes in the dataset.</a:t>
            </a:r>
          </a:p>
          <a:p>
            <a:r>
              <a:rPr lang="en-US" dirty="0"/>
              <a:t>The same is don’t for GECKO data but under subplot 2.</a:t>
            </a:r>
          </a:p>
        </p:txBody>
      </p:sp>
      <p:sp>
        <p:nvSpPr>
          <p:cNvPr id="4" name="Slide Number Placeholder 3"/>
          <p:cNvSpPr>
            <a:spLocks noGrp="1"/>
          </p:cNvSpPr>
          <p:nvPr>
            <p:ph type="sldNum" sz="quarter" idx="5"/>
          </p:nvPr>
        </p:nvSpPr>
        <p:spPr/>
        <p:txBody>
          <a:bodyPr/>
          <a:lstStyle/>
          <a:p>
            <a:fld id="{8D4D339F-00ED-CC41-ABF0-7A059E551934}" type="slidenum">
              <a:rPr lang="en-US" smtClean="0"/>
              <a:t>9</a:t>
            </a:fld>
            <a:endParaRPr lang="en-US" dirty="0"/>
          </a:p>
        </p:txBody>
      </p:sp>
    </p:spTree>
    <p:extLst>
      <p:ext uri="{BB962C8B-B14F-4D97-AF65-F5344CB8AC3E}">
        <p14:creationId xmlns:p14="http://schemas.microsoft.com/office/powerpoint/2010/main" val="2232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t>12/10/19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1529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8122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pPr/>
              <a:t>12/10/19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16644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0274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4936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12/10/19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2921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12/10/19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05228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pPr/>
              <a:t>12/10/19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5562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63688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t>12/10/19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5965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0653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12/10/19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8926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12/10/19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74730631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orldatlas.com/aatlas/infopage/gulfofmexico.htm"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1EBE72-909A-42B2-A05A-E315C266E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79DFD7CC-3CB9-4AC7-B468-307344110F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D181230D-D3D2-44B4-ABED-6A6D134121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792046C1-B436-4FEE-9FD4-AB12F583C6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21A4FC5-F663-43F6-B2D6-F3A7DA5A7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280F906-95FE-4B2D-AD61-FED0B88D9A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823FDB4-BC81-433F-9256-0F05FD4479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823C6A50-5116-4BB1-8911-17E0E0DF1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1EEEE560-F0D7-4BCD-9565-DB5B27E49B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81118D48-EC8F-44AC-BE59-A8F3C80A62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521D06F-F69C-479E-87F4-47B50AA8D1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140A584A-6D51-4DA2-B95B-D2E2A9719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5FF875E-DDE1-4B45-B676-4C11542642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2A48CBD9-6DE2-479A-A9C2-4A21BC225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DD541723-A56B-4C91-9313-85C533AC43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E0E73C46-A1F1-4753-B27A-352F8CE32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04FEC25-607D-495B-8683-C8A329AEE3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A07CE8AD-1300-48E4-AC3A-50FD845F2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7275DF4D-2E8B-49C8-B646-E0626D1E7C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C8CB048D-B235-4B66-8221-727B8CBCE4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BB284ACB-7C3B-4B1D-A7B9-18BF0F4F0A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5" name="Rectangle 64">
            <a:extLst>
              <a:ext uri="{FF2B5EF4-FFF2-40B4-BE49-F238E27FC236}">
                <a16:creationId xmlns:a16="http://schemas.microsoft.com/office/drawing/2014/main" id="{BACF9BB7-1072-42AB-868E-BB555690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06"/>
            <a:ext cx="6097366"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B390AA24-EE9F-4EE4-9C0C-57987DE54995}"/>
              </a:ext>
            </a:extLst>
          </p:cNvPr>
          <p:cNvPicPr>
            <a:picLocks noChangeAspect="1"/>
          </p:cNvPicPr>
          <p:nvPr/>
        </p:nvPicPr>
        <p:blipFill>
          <a:blip r:embed="rId3"/>
          <a:stretch>
            <a:fillRect/>
          </a:stretch>
        </p:blipFill>
        <p:spPr>
          <a:xfrm>
            <a:off x="320040" y="696288"/>
            <a:ext cx="5457659" cy="5457659"/>
          </a:xfrm>
          <a:prstGeom prst="rect">
            <a:avLst/>
          </a:prstGeom>
          <a:ln w="9525">
            <a:noFill/>
          </a:ln>
        </p:spPr>
      </p:pic>
      <p:grpSp>
        <p:nvGrpSpPr>
          <p:cNvPr id="67" name="Group 66">
            <a:extLst>
              <a:ext uri="{FF2B5EF4-FFF2-40B4-BE49-F238E27FC236}">
                <a16:creationId xmlns:a16="http://schemas.microsoft.com/office/drawing/2014/main" id="{5892C175-52D7-4CC7-8F4E-D0DAA15A78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12791" y="1186483"/>
            <a:ext cx="4473771" cy="4477933"/>
            <a:chOff x="807084" y="1186483"/>
            <a:chExt cx="4473771" cy="4477933"/>
          </a:xfrm>
        </p:grpSpPr>
        <p:sp>
          <p:nvSpPr>
            <p:cNvPr id="68" name="Rectangle 67">
              <a:extLst>
                <a:ext uri="{FF2B5EF4-FFF2-40B4-BE49-F238E27FC236}">
                  <a16:creationId xmlns:a16="http://schemas.microsoft.com/office/drawing/2014/main" id="{2426A193-999D-4C87-BEB5-456B4807CF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607" y="1186483"/>
              <a:ext cx="4472724"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39">
              <a:extLst>
                <a:ext uri="{FF2B5EF4-FFF2-40B4-BE49-F238E27FC236}">
                  <a16:creationId xmlns:a16="http://schemas.microsoft.com/office/drawing/2014/main" id="{C6B0C724-542C-45F7-9E38-1C576D17B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840353"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B8E164E-4BF7-43A0-82D2-F0F809E4B8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4473771"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ACD84E4-2A25-3C46-8C68-387379A49AA6}"/>
              </a:ext>
            </a:extLst>
          </p:cNvPr>
          <p:cNvSpPr>
            <a:spLocks noGrp="1"/>
          </p:cNvSpPr>
          <p:nvPr>
            <p:ph type="ctrTitle"/>
          </p:nvPr>
        </p:nvSpPr>
        <p:spPr>
          <a:xfrm>
            <a:off x="6686383" y="2041600"/>
            <a:ext cx="4829542" cy="3064399"/>
          </a:xfrm>
        </p:spPr>
        <p:txBody>
          <a:bodyPr vert="horz" lIns="228600" tIns="228600" rIns="228600" bIns="0" rtlCol="0" anchor="b">
            <a:noAutofit/>
          </a:bodyPr>
          <a:lstStyle/>
          <a:p>
            <a:r>
              <a:rPr lang="en-US" sz="3800" dirty="0"/>
              <a:t>Using Python to Compare Models and Plot Particle Distribution Following the </a:t>
            </a:r>
            <a:r>
              <a:rPr lang="en-US" sz="3800" dirty="0" err="1"/>
              <a:t>Lagrangian</a:t>
            </a:r>
            <a:r>
              <a:rPr lang="en-US" sz="3800" dirty="0"/>
              <a:t> Flow Network in the Gulf of Mexico</a:t>
            </a:r>
            <a:endParaRPr lang="en-US" sz="3800">
              <a:cs typeface="Calibri Light"/>
            </a:endParaRPr>
          </a:p>
        </p:txBody>
      </p:sp>
      <p:sp>
        <p:nvSpPr>
          <p:cNvPr id="3" name="Subtitle 2">
            <a:extLst>
              <a:ext uri="{FF2B5EF4-FFF2-40B4-BE49-F238E27FC236}">
                <a16:creationId xmlns:a16="http://schemas.microsoft.com/office/drawing/2014/main" id="{70DE457C-276A-1841-8652-4B6DC41838EB}"/>
              </a:ext>
            </a:extLst>
          </p:cNvPr>
          <p:cNvSpPr>
            <a:spLocks noGrp="1"/>
          </p:cNvSpPr>
          <p:nvPr>
            <p:ph type="subTitle" idx="1"/>
          </p:nvPr>
        </p:nvSpPr>
        <p:spPr>
          <a:xfrm>
            <a:off x="7001123" y="1344901"/>
            <a:ext cx="4299455" cy="1019937"/>
          </a:xfrm>
        </p:spPr>
        <p:txBody>
          <a:bodyPr>
            <a:normAutofit/>
          </a:bodyPr>
          <a:lstStyle/>
          <a:p>
            <a:r>
              <a:rPr lang="en-US" dirty="0"/>
              <a:t>By: Jessica Stevens</a:t>
            </a:r>
          </a:p>
        </p:txBody>
      </p:sp>
      <p:sp>
        <p:nvSpPr>
          <p:cNvPr id="6" name="TextBox 5">
            <a:extLst>
              <a:ext uri="{FF2B5EF4-FFF2-40B4-BE49-F238E27FC236}">
                <a16:creationId xmlns:a16="http://schemas.microsoft.com/office/drawing/2014/main" id="{1D273BEB-4305-4E18-94A9-D71EB87B00D6}"/>
              </a:ext>
            </a:extLst>
          </p:cNvPr>
          <p:cNvSpPr txBox="1"/>
          <p:nvPr/>
        </p:nvSpPr>
        <p:spPr>
          <a:xfrm>
            <a:off x="309055" y="6263604"/>
            <a:ext cx="5467613" cy="292388"/>
          </a:xfrm>
          <a:prstGeom prst="rect">
            <a:avLst/>
          </a:prstGeom>
          <a:solidFill>
            <a:schemeClr val="bg1"/>
          </a:solidFill>
          <a:ln>
            <a:solidFill>
              <a:schemeClr val="bg1">
                <a:lumMod val="50000"/>
              </a:schemeClr>
            </a:solidFill>
          </a:ln>
        </p:spPr>
        <p:txBody>
          <a:bodyPr wrap="square" rtlCol="0" anchor="t">
            <a:spAutoFit/>
          </a:bodyPr>
          <a:lstStyle/>
          <a:p>
            <a:r>
              <a:rPr lang="en-US" sz="1300" dirty="0">
                <a:ea typeface="+mn-lt"/>
                <a:cs typeface="+mn-lt"/>
                <a:hlinkClick r:id="rId4"/>
              </a:rPr>
              <a:t>https://www.worldatlas.com/aatlas/infopage/gulfofmexico.htm</a:t>
            </a:r>
            <a:endParaRPr lang="en-US" sz="1300"/>
          </a:p>
        </p:txBody>
      </p:sp>
    </p:spTree>
    <p:extLst>
      <p:ext uri="{BB962C8B-B14F-4D97-AF65-F5344CB8AC3E}">
        <p14:creationId xmlns:p14="http://schemas.microsoft.com/office/powerpoint/2010/main" val="361738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hycom_gecko.mov">
            <a:hlinkClick r:id="" action="ppaction://media"/>
            <a:extLst>
              <a:ext uri="{FF2B5EF4-FFF2-40B4-BE49-F238E27FC236}">
                <a16:creationId xmlns:a16="http://schemas.microsoft.com/office/drawing/2014/main" id="{D0D9A499-AECB-7940-9216-BF4E22A514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B501A7DE-06DB-8243-98A8-1B8EBB6C70EB}"/>
              </a:ext>
            </a:extLst>
          </p:cNvPr>
          <p:cNvSpPr>
            <a:spLocks noGrp="1"/>
          </p:cNvSpPr>
          <p:nvPr>
            <p:ph type="title"/>
          </p:nvPr>
        </p:nvSpPr>
        <p:spPr>
          <a:xfrm>
            <a:off x="2994986" y="57150"/>
            <a:ext cx="6201401" cy="814388"/>
          </a:xfrm>
        </p:spPr>
        <p:txBody>
          <a:bodyPr>
            <a:normAutofit fontScale="90000"/>
          </a:bodyPr>
          <a:lstStyle/>
          <a:p>
            <a:r>
              <a:rPr lang="en-US" dirty="0">
                <a:solidFill>
                  <a:schemeClr val="bg1"/>
                </a:solidFill>
              </a:rPr>
              <a:t>Results</a:t>
            </a:r>
          </a:p>
        </p:txBody>
      </p:sp>
      <p:sp>
        <p:nvSpPr>
          <p:cNvPr id="3" name="Content Placeholder 2">
            <a:extLst>
              <a:ext uri="{FF2B5EF4-FFF2-40B4-BE49-F238E27FC236}">
                <a16:creationId xmlns:a16="http://schemas.microsoft.com/office/drawing/2014/main" id="{E3CBAC87-1853-504B-9244-630659BAE401}"/>
              </a:ext>
            </a:extLst>
          </p:cNvPr>
          <p:cNvSpPr>
            <a:spLocks noGrp="1"/>
          </p:cNvSpPr>
          <p:nvPr>
            <p:ph sz="quarter" idx="13"/>
          </p:nvPr>
        </p:nvSpPr>
        <p:spPr>
          <a:xfrm>
            <a:off x="542299" y="624017"/>
            <a:ext cx="10363826" cy="3424107"/>
          </a:xfrm>
        </p:spPr>
        <p:txBody>
          <a:bodyPr vert="horz" lIns="91440" tIns="45720" rIns="91440" bIns="45720" rtlCol="0" anchor="t">
            <a:normAutofit/>
          </a:bodyPr>
          <a:lstStyle/>
          <a:p>
            <a:pPr>
              <a:buClr>
                <a:schemeClr val="bg1"/>
              </a:buClr>
            </a:pPr>
            <a:r>
              <a:rPr lang="en-US" dirty="0">
                <a:solidFill>
                  <a:schemeClr val="bg1"/>
                </a:solidFill>
              </a:rPr>
              <a:t>HYCOM and GEKCO model output patterns correspond</a:t>
            </a:r>
          </a:p>
        </p:txBody>
      </p:sp>
      <p:sp>
        <p:nvSpPr>
          <p:cNvPr id="5" name="TextBox 4">
            <a:extLst>
              <a:ext uri="{FF2B5EF4-FFF2-40B4-BE49-F238E27FC236}">
                <a16:creationId xmlns:a16="http://schemas.microsoft.com/office/drawing/2014/main" id="{15DEC3BE-5510-4D91-A07C-A8C0AD05A709}"/>
              </a:ext>
            </a:extLst>
          </p:cNvPr>
          <p:cNvSpPr txBox="1"/>
          <p:nvPr/>
        </p:nvSpPr>
        <p:spPr>
          <a:xfrm>
            <a:off x="8517835" y="1063488"/>
            <a:ext cx="904462" cy="40011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Calibri Light"/>
                <a:cs typeface="Calibri Light"/>
              </a:rPr>
              <a:t>GEKCO</a:t>
            </a:r>
          </a:p>
        </p:txBody>
      </p:sp>
    </p:spTree>
    <p:extLst>
      <p:ext uri="{BB962C8B-B14F-4D97-AF65-F5344CB8AC3E}">
        <p14:creationId xmlns:p14="http://schemas.microsoft.com/office/powerpoint/2010/main" val="2202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F0CC6A-CD59-D742-A422-F05CF5C4E312}"/>
              </a:ext>
            </a:extLst>
          </p:cNvPr>
          <p:cNvSpPr/>
          <p:nvPr/>
        </p:nvSpPr>
        <p:spPr>
          <a:xfrm>
            <a:off x="772307" y="1248308"/>
            <a:ext cx="10505918" cy="55369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B0918A-48DD-D442-8BD1-01AC991AF1F3}"/>
              </a:ext>
            </a:extLst>
          </p:cNvPr>
          <p:cNvSpPr>
            <a:spLocks noGrp="1"/>
          </p:cNvSpPr>
          <p:nvPr>
            <p:ph type="title"/>
          </p:nvPr>
        </p:nvSpPr>
        <p:spPr>
          <a:xfrm>
            <a:off x="913774" y="-1767"/>
            <a:ext cx="10364451" cy="1067435"/>
          </a:xfrm>
        </p:spPr>
        <p:txBody>
          <a:bodyPr/>
          <a:lstStyle/>
          <a:p>
            <a:r>
              <a:rPr lang="en-US" dirty="0"/>
              <a:t>  HYCOM                           GEKCO                Weisberg et al.</a:t>
            </a:r>
          </a:p>
        </p:txBody>
      </p:sp>
      <p:pic>
        <p:nvPicPr>
          <p:cNvPr id="5" name="Content Placeholder 4" descr="A close up of a map&#10;&#10;Description automatically generated">
            <a:extLst>
              <a:ext uri="{FF2B5EF4-FFF2-40B4-BE49-F238E27FC236}">
                <a16:creationId xmlns:a16="http://schemas.microsoft.com/office/drawing/2014/main" id="{C3C725A3-67BB-8340-8A0C-805B33AFF6B6}"/>
              </a:ext>
            </a:extLst>
          </p:cNvPr>
          <p:cNvPicPr>
            <a:picLocks noGrp="1" noChangeAspect="1"/>
          </p:cNvPicPr>
          <p:nvPr>
            <p:ph sz="quarter" idx="13"/>
          </p:nvPr>
        </p:nvPicPr>
        <p:blipFill>
          <a:blip r:embed="rId3"/>
          <a:stretch>
            <a:fillRect/>
          </a:stretch>
        </p:blipFill>
        <p:spPr>
          <a:xfrm>
            <a:off x="772307" y="1248308"/>
            <a:ext cx="7019793" cy="2747962"/>
          </a:xfrm>
        </p:spPr>
      </p:pic>
      <p:pic>
        <p:nvPicPr>
          <p:cNvPr id="11" name="Picture 10" descr="A close up of a map&#10;&#10;Description automatically generated">
            <a:extLst>
              <a:ext uri="{FF2B5EF4-FFF2-40B4-BE49-F238E27FC236}">
                <a16:creationId xmlns:a16="http://schemas.microsoft.com/office/drawing/2014/main" id="{2D3A9C67-F601-A343-B956-2DC03E68C873}"/>
              </a:ext>
            </a:extLst>
          </p:cNvPr>
          <p:cNvPicPr>
            <a:picLocks noChangeAspect="1"/>
          </p:cNvPicPr>
          <p:nvPr/>
        </p:nvPicPr>
        <p:blipFill>
          <a:blip r:embed="rId4"/>
          <a:stretch>
            <a:fillRect/>
          </a:stretch>
        </p:blipFill>
        <p:spPr>
          <a:xfrm>
            <a:off x="772307" y="4029063"/>
            <a:ext cx="6990284" cy="2747962"/>
          </a:xfrm>
          <a:prstGeom prst="rect">
            <a:avLst/>
          </a:prstGeom>
        </p:spPr>
      </p:pic>
      <p:grpSp>
        <p:nvGrpSpPr>
          <p:cNvPr id="15" name="Group 14">
            <a:extLst>
              <a:ext uri="{FF2B5EF4-FFF2-40B4-BE49-F238E27FC236}">
                <a16:creationId xmlns:a16="http://schemas.microsoft.com/office/drawing/2014/main" id="{5893B0C3-8457-2B4E-AA04-CB51A28532ED}"/>
              </a:ext>
            </a:extLst>
          </p:cNvPr>
          <p:cNvGrpSpPr/>
          <p:nvPr/>
        </p:nvGrpSpPr>
        <p:grpSpPr>
          <a:xfrm>
            <a:off x="8074927" y="1248308"/>
            <a:ext cx="3156766" cy="2412205"/>
            <a:chOff x="7596185" y="1256506"/>
            <a:chExt cx="3156766" cy="2412205"/>
          </a:xfrm>
        </p:grpSpPr>
        <p:pic>
          <p:nvPicPr>
            <p:cNvPr id="7" name="Picture 6" descr="A close up of a map&#10;&#10;Description automatically generated">
              <a:extLst>
                <a:ext uri="{FF2B5EF4-FFF2-40B4-BE49-F238E27FC236}">
                  <a16:creationId xmlns:a16="http://schemas.microsoft.com/office/drawing/2014/main" id="{15F528D0-853C-7446-8FEF-9CC49691DE39}"/>
                </a:ext>
              </a:extLst>
            </p:cNvPr>
            <p:cNvPicPr>
              <a:picLocks noChangeAspect="1"/>
            </p:cNvPicPr>
            <p:nvPr/>
          </p:nvPicPr>
          <p:blipFill>
            <a:blip r:embed="rId5"/>
            <a:stretch>
              <a:fillRect/>
            </a:stretch>
          </p:blipFill>
          <p:spPr>
            <a:xfrm>
              <a:off x="7596187" y="1592262"/>
              <a:ext cx="3156764" cy="2076449"/>
            </a:xfrm>
            <a:prstGeom prst="rect">
              <a:avLst/>
            </a:prstGeom>
          </p:spPr>
        </p:pic>
        <p:sp>
          <p:nvSpPr>
            <p:cNvPr id="12" name="TextBox 11">
              <a:extLst>
                <a:ext uri="{FF2B5EF4-FFF2-40B4-BE49-F238E27FC236}">
                  <a16:creationId xmlns:a16="http://schemas.microsoft.com/office/drawing/2014/main" id="{D36D074F-2C45-034D-8A8D-CF0C05ECB6CA}"/>
                </a:ext>
              </a:extLst>
            </p:cNvPr>
            <p:cNvSpPr txBox="1"/>
            <p:nvPr/>
          </p:nvSpPr>
          <p:spPr>
            <a:xfrm>
              <a:off x="7596185" y="1256506"/>
              <a:ext cx="3156765" cy="369332"/>
            </a:xfrm>
            <a:prstGeom prst="rect">
              <a:avLst/>
            </a:prstGeom>
            <a:noFill/>
            <a:ln>
              <a:noFill/>
            </a:ln>
          </p:spPr>
          <p:txBody>
            <a:bodyPr wrap="square" rtlCol="0">
              <a:spAutoFit/>
            </a:bodyPr>
            <a:lstStyle/>
            <a:p>
              <a:r>
                <a:rPr lang="en-US" dirty="0"/>
                <a:t>Weisberg et al. Fig. 3</a:t>
              </a:r>
            </a:p>
          </p:txBody>
        </p:sp>
      </p:grpSp>
      <p:grpSp>
        <p:nvGrpSpPr>
          <p:cNvPr id="14" name="Group 13">
            <a:extLst>
              <a:ext uri="{FF2B5EF4-FFF2-40B4-BE49-F238E27FC236}">
                <a16:creationId xmlns:a16="http://schemas.microsoft.com/office/drawing/2014/main" id="{7E655E1B-A935-9041-B2B7-08A1E4D7287C}"/>
              </a:ext>
            </a:extLst>
          </p:cNvPr>
          <p:cNvGrpSpPr/>
          <p:nvPr/>
        </p:nvGrpSpPr>
        <p:grpSpPr>
          <a:xfrm>
            <a:off x="8074926" y="4029063"/>
            <a:ext cx="3156765" cy="2464651"/>
            <a:chOff x="7596184" y="3931205"/>
            <a:chExt cx="3156765" cy="2464651"/>
          </a:xfrm>
        </p:grpSpPr>
        <p:pic>
          <p:nvPicPr>
            <p:cNvPr id="9" name="Picture 8" descr="A close up of a map&#10;&#10;Description automatically generated">
              <a:extLst>
                <a:ext uri="{FF2B5EF4-FFF2-40B4-BE49-F238E27FC236}">
                  <a16:creationId xmlns:a16="http://schemas.microsoft.com/office/drawing/2014/main" id="{43B1E6E3-56AC-E24E-A9C3-BF22451ECB0F}"/>
                </a:ext>
              </a:extLst>
            </p:cNvPr>
            <p:cNvPicPr>
              <a:picLocks noChangeAspect="1"/>
            </p:cNvPicPr>
            <p:nvPr/>
          </p:nvPicPr>
          <p:blipFill>
            <a:blip r:embed="rId6"/>
            <a:stretch>
              <a:fillRect/>
            </a:stretch>
          </p:blipFill>
          <p:spPr>
            <a:xfrm>
              <a:off x="7596186" y="4300537"/>
              <a:ext cx="3156763" cy="2095319"/>
            </a:xfrm>
            <a:prstGeom prst="rect">
              <a:avLst/>
            </a:prstGeom>
          </p:spPr>
        </p:pic>
        <p:sp>
          <p:nvSpPr>
            <p:cNvPr id="13" name="TextBox 12">
              <a:extLst>
                <a:ext uri="{FF2B5EF4-FFF2-40B4-BE49-F238E27FC236}">
                  <a16:creationId xmlns:a16="http://schemas.microsoft.com/office/drawing/2014/main" id="{875C3513-2413-574C-8870-447771C63167}"/>
                </a:ext>
              </a:extLst>
            </p:cNvPr>
            <p:cNvSpPr txBox="1"/>
            <p:nvPr/>
          </p:nvSpPr>
          <p:spPr>
            <a:xfrm>
              <a:off x="7596184" y="3931205"/>
              <a:ext cx="3156765" cy="369332"/>
            </a:xfrm>
            <a:prstGeom prst="rect">
              <a:avLst/>
            </a:prstGeom>
            <a:solidFill>
              <a:schemeClr val="bg1"/>
            </a:solidFill>
            <a:ln>
              <a:solidFill>
                <a:schemeClr val="bg1"/>
              </a:solidFill>
            </a:ln>
          </p:spPr>
          <p:txBody>
            <a:bodyPr wrap="square" rtlCol="0">
              <a:spAutoFit/>
            </a:bodyPr>
            <a:lstStyle/>
            <a:p>
              <a:r>
                <a:rPr lang="en-US" dirty="0"/>
                <a:t>Weisberg et al. Fig. 4</a:t>
              </a:r>
            </a:p>
          </p:txBody>
        </p:sp>
      </p:grpSp>
      <p:cxnSp>
        <p:nvCxnSpPr>
          <p:cNvPr id="18" name="Straight Connector 17">
            <a:extLst>
              <a:ext uri="{FF2B5EF4-FFF2-40B4-BE49-F238E27FC236}">
                <a16:creationId xmlns:a16="http://schemas.microsoft.com/office/drawing/2014/main" id="{2AD6CB2C-B8BD-9840-9ADD-50E2C52E7114}"/>
              </a:ext>
            </a:extLst>
          </p:cNvPr>
          <p:cNvCxnSpPr>
            <a:cxnSpLocks/>
            <a:stCxn id="16" idx="1"/>
          </p:cNvCxnSpPr>
          <p:nvPr/>
        </p:nvCxnSpPr>
        <p:spPr>
          <a:xfrm>
            <a:off x="772307" y="4016766"/>
            <a:ext cx="10459384" cy="12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E15001-CDB7-BF4A-B42D-3CA2238EB251}"/>
              </a:ext>
            </a:extLst>
          </p:cNvPr>
          <p:cNvCxnSpPr>
            <a:stCxn id="5" idx="0"/>
            <a:endCxn id="11" idx="2"/>
          </p:cNvCxnSpPr>
          <p:nvPr/>
        </p:nvCxnSpPr>
        <p:spPr>
          <a:xfrm flipH="1">
            <a:off x="4267449" y="1248308"/>
            <a:ext cx="14755" cy="5528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F10623-AF07-9540-9D73-837CCAC37582}"/>
              </a:ext>
            </a:extLst>
          </p:cNvPr>
          <p:cNvCxnSpPr/>
          <p:nvPr/>
        </p:nvCxnSpPr>
        <p:spPr>
          <a:xfrm flipH="1">
            <a:off x="7762591" y="1256506"/>
            <a:ext cx="14755" cy="5528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DE6E03B-8289-465C-B018-6E93D9DA5DB5}"/>
              </a:ext>
            </a:extLst>
          </p:cNvPr>
          <p:cNvSpPr txBox="1"/>
          <p:nvPr/>
        </p:nvSpPr>
        <p:spPr>
          <a:xfrm>
            <a:off x="61291" y="831574"/>
            <a:ext cx="1699592" cy="40011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Calibri Light"/>
                <a:cs typeface="Calibri Light"/>
              </a:rPr>
              <a:t>2002-01-01</a:t>
            </a:r>
          </a:p>
        </p:txBody>
      </p:sp>
      <p:sp>
        <p:nvSpPr>
          <p:cNvPr id="22" name="TextBox 21">
            <a:extLst>
              <a:ext uri="{FF2B5EF4-FFF2-40B4-BE49-F238E27FC236}">
                <a16:creationId xmlns:a16="http://schemas.microsoft.com/office/drawing/2014/main" id="{7A27F0B5-0A87-487F-8C8D-71AA7217A5C4}"/>
              </a:ext>
            </a:extLst>
          </p:cNvPr>
          <p:cNvSpPr txBox="1"/>
          <p:nvPr/>
        </p:nvSpPr>
        <p:spPr>
          <a:xfrm>
            <a:off x="61290" y="3813313"/>
            <a:ext cx="1384853" cy="40011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latin typeface="Calibri Light"/>
                <a:cs typeface="Calibri Light"/>
              </a:rPr>
              <a:t>2002-04-01</a:t>
            </a:r>
          </a:p>
        </p:txBody>
      </p:sp>
    </p:spTree>
    <p:extLst>
      <p:ext uri="{BB962C8B-B14F-4D97-AF65-F5344CB8AC3E}">
        <p14:creationId xmlns:p14="http://schemas.microsoft.com/office/powerpoint/2010/main" val="308883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DB40-615A-F043-88FA-D3DACF4EB9D6}"/>
              </a:ext>
            </a:extLst>
          </p:cNvPr>
          <p:cNvSpPr>
            <a:spLocks noGrp="1"/>
          </p:cNvSpPr>
          <p:nvPr>
            <p:ph type="title"/>
          </p:nvPr>
        </p:nvSpPr>
        <p:spPr>
          <a:xfrm>
            <a:off x="2750337" y="417050"/>
            <a:ext cx="6691325" cy="1327344"/>
          </a:xfrm>
        </p:spPr>
        <p:txBody>
          <a:bodyPr/>
          <a:lstStyle/>
          <a:p>
            <a:r>
              <a:rPr lang="en-US"/>
              <a:t>Discussion</a:t>
            </a:r>
          </a:p>
        </p:txBody>
      </p:sp>
      <p:sp>
        <p:nvSpPr>
          <p:cNvPr id="3" name="Content Placeholder 2">
            <a:extLst>
              <a:ext uri="{FF2B5EF4-FFF2-40B4-BE49-F238E27FC236}">
                <a16:creationId xmlns:a16="http://schemas.microsoft.com/office/drawing/2014/main" id="{95F69642-4F2E-814C-901D-8B1D546972E4}"/>
              </a:ext>
            </a:extLst>
          </p:cNvPr>
          <p:cNvSpPr>
            <a:spLocks noGrp="1"/>
          </p:cNvSpPr>
          <p:nvPr>
            <p:ph sz="quarter" idx="13"/>
          </p:nvPr>
        </p:nvSpPr>
        <p:spPr>
          <a:xfrm>
            <a:off x="914086" y="1744394"/>
            <a:ext cx="10363826" cy="4365426"/>
          </a:xfrm>
        </p:spPr>
        <p:txBody>
          <a:bodyPr vert="horz" lIns="91440" tIns="45720" rIns="91440" bIns="45720" rtlCol="0" anchor="t">
            <a:normAutofit/>
          </a:bodyPr>
          <a:lstStyle/>
          <a:p>
            <a:r>
              <a:rPr lang="en-US" sz="2400" dirty="0"/>
              <a:t>HYCOM and GEKCO model output agree.</a:t>
            </a:r>
            <a:endParaRPr lang="en-US"/>
          </a:p>
          <a:p>
            <a:pPr marL="0" indent="0">
              <a:buNone/>
            </a:pPr>
            <a:endParaRPr lang="en-US" sz="2400" dirty="0"/>
          </a:p>
          <a:p>
            <a:r>
              <a:rPr lang="en-US" sz="2400" dirty="0"/>
              <a:t>HYCOM and GEKCO output agrees with the Weisberg et al. Figures.</a:t>
            </a:r>
          </a:p>
          <a:p>
            <a:endParaRPr lang="en-US" sz="2400" dirty="0"/>
          </a:p>
          <a:p>
            <a:r>
              <a:rPr lang="en-US" sz="2400" dirty="0"/>
              <a:t>Relevance: LFN code runs on HYCOM data which has proved its reliability.</a:t>
            </a:r>
          </a:p>
          <a:p>
            <a:pPr marL="0" indent="0">
              <a:buNone/>
            </a:pPr>
            <a:endParaRPr lang="en-US" sz="2400" dirty="0"/>
          </a:p>
          <a:p>
            <a:pPr marL="0" indent="0" algn="ctr">
              <a:buNone/>
            </a:pPr>
            <a:r>
              <a:rPr lang="en-US" sz="2400" dirty="0">
                <a:solidFill>
                  <a:schemeClr val="bg2"/>
                </a:solidFill>
              </a:rPr>
              <a:t>~Back up your data constantly~</a:t>
            </a:r>
          </a:p>
        </p:txBody>
      </p:sp>
    </p:spTree>
    <p:extLst>
      <p:ext uri="{BB962C8B-B14F-4D97-AF65-F5344CB8AC3E}">
        <p14:creationId xmlns:p14="http://schemas.microsoft.com/office/powerpoint/2010/main" val="263903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ED37-82C8-7B4A-BB80-09B7D723374C}"/>
              </a:ext>
            </a:extLst>
          </p:cNvPr>
          <p:cNvSpPr>
            <a:spLocks noGrp="1"/>
          </p:cNvSpPr>
          <p:nvPr>
            <p:ph type="title"/>
          </p:nvPr>
        </p:nvSpPr>
        <p:spPr>
          <a:xfrm>
            <a:off x="913775" y="2630912"/>
            <a:ext cx="3390939" cy="1596177"/>
          </a:xfrm>
        </p:spPr>
        <p:txBody>
          <a:bodyPr>
            <a:normAutofit/>
          </a:bodyPr>
          <a:lstStyle/>
          <a:p>
            <a:r>
              <a:rPr lang="en-US" sz="4000"/>
              <a:t>Questions?</a:t>
            </a:r>
          </a:p>
        </p:txBody>
      </p:sp>
    </p:spTree>
    <p:extLst>
      <p:ext uri="{BB962C8B-B14F-4D97-AF65-F5344CB8AC3E}">
        <p14:creationId xmlns:p14="http://schemas.microsoft.com/office/powerpoint/2010/main" val="361242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D9B-443E-DD43-B325-6D29210BF178}"/>
              </a:ext>
            </a:extLst>
          </p:cNvPr>
          <p:cNvSpPr>
            <a:spLocks noGrp="1"/>
          </p:cNvSpPr>
          <p:nvPr>
            <p:ph type="title"/>
          </p:nvPr>
        </p:nvSpPr>
        <p:spPr>
          <a:xfrm>
            <a:off x="385135" y="567528"/>
            <a:ext cx="4566692" cy="1596177"/>
          </a:xfrm>
        </p:spPr>
        <p:txBody>
          <a:bodyPr/>
          <a:lstStyle/>
          <a:p>
            <a:r>
              <a:rPr lang="en-US" dirty="0"/>
              <a:t>Background</a:t>
            </a:r>
          </a:p>
        </p:txBody>
      </p:sp>
      <p:sp>
        <p:nvSpPr>
          <p:cNvPr id="3" name="Content Placeholder 2">
            <a:extLst>
              <a:ext uri="{FF2B5EF4-FFF2-40B4-BE49-F238E27FC236}">
                <a16:creationId xmlns:a16="http://schemas.microsoft.com/office/drawing/2014/main" id="{932C7A04-1DFD-6949-AF65-A65A6E571A46}"/>
              </a:ext>
            </a:extLst>
          </p:cNvPr>
          <p:cNvSpPr>
            <a:spLocks noGrp="1"/>
          </p:cNvSpPr>
          <p:nvPr>
            <p:ph sz="quarter" idx="13"/>
          </p:nvPr>
        </p:nvSpPr>
        <p:spPr>
          <a:xfrm>
            <a:off x="385137" y="1869314"/>
            <a:ext cx="4566692" cy="4643306"/>
          </a:xfrm>
        </p:spPr>
        <p:txBody>
          <a:bodyPr>
            <a:normAutofit lnSpcReduction="10000"/>
          </a:bodyPr>
          <a:lstStyle/>
          <a:p>
            <a:r>
              <a:rPr lang="en-US" sz="2800" dirty="0"/>
              <a:t>Biological transport</a:t>
            </a:r>
          </a:p>
          <a:p>
            <a:pPr lvl="1"/>
            <a:r>
              <a:rPr lang="en-US" sz="2400" dirty="0"/>
              <a:t>ex. Mesophotic coral connectivity</a:t>
            </a:r>
          </a:p>
          <a:p>
            <a:r>
              <a:rPr lang="en-US" sz="2800" dirty="0"/>
              <a:t>Retention processes</a:t>
            </a:r>
          </a:p>
          <a:p>
            <a:pPr lvl="1"/>
            <a:r>
              <a:rPr lang="en-US" sz="2400" dirty="0"/>
              <a:t>Ex. Harmful algal blooms, Red Tide</a:t>
            </a:r>
          </a:p>
          <a:p>
            <a:r>
              <a:rPr lang="en-US" sz="2800" dirty="0"/>
              <a:t>Pollutant transport</a:t>
            </a:r>
          </a:p>
          <a:p>
            <a:pPr lvl="1"/>
            <a:r>
              <a:rPr lang="en-US" sz="2400" dirty="0"/>
              <a:t>Ex. Deepwater Horizon oil spill</a:t>
            </a:r>
          </a:p>
        </p:txBody>
      </p:sp>
      <p:grpSp>
        <p:nvGrpSpPr>
          <p:cNvPr id="9" name="Group 8">
            <a:extLst>
              <a:ext uri="{FF2B5EF4-FFF2-40B4-BE49-F238E27FC236}">
                <a16:creationId xmlns:a16="http://schemas.microsoft.com/office/drawing/2014/main" id="{F12371BF-DC63-0746-BB80-53AD375BC1BE}"/>
              </a:ext>
            </a:extLst>
          </p:cNvPr>
          <p:cNvGrpSpPr/>
          <p:nvPr/>
        </p:nvGrpSpPr>
        <p:grpSpPr>
          <a:xfrm>
            <a:off x="5314950" y="1"/>
            <a:ext cx="6491913" cy="3008233"/>
            <a:chOff x="5651754" y="1945481"/>
            <a:chExt cx="6373561" cy="3267951"/>
          </a:xfrm>
        </p:grpSpPr>
        <p:pic>
          <p:nvPicPr>
            <p:cNvPr id="5" name="Picture 4" descr="A picture containing wave, outdoor, person, water&#10;&#10;Description automatically generated">
              <a:extLst>
                <a:ext uri="{FF2B5EF4-FFF2-40B4-BE49-F238E27FC236}">
                  <a16:creationId xmlns:a16="http://schemas.microsoft.com/office/drawing/2014/main" id="{6D0C2D7C-5381-EC4C-B633-3CAB87E90E9D}"/>
                </a:ext>
              </a:extLst>
            </p:cNvPr>
            <p:cNvPicPr>
              <a:picLocks noChangeAspect="1"/>
            </p:cNvPicPr>
            <p:nvPr/>
          </p:nvPicPr>
          <p:blipFill>
            <a:blip r:embed="rId3"/>
            <a:stretch>
              <a:fillRect/>
            </a:stretch>
          </p:blipFill>
          <p:spPr>
            <a:xfrm>
              <a:off x="5651754" y="1945481"/>
              <a:ext cx="6083672" cy="2967037"/>
            </a:xfrm>
            <a:prstGeom prst="rect">
              <a:avLst/>
            </a:prstGeom>
          </p:spPr>
        </p:pic>
        <p:sp>
          <p:nvSpPr>
            <p:cNvPr id="6" name="TextBox 5">
              <a:extLst>
                <a:ext uri="{FF2B5EF4-FFF2-40B4-BE49-F238E27FC236}">
                  <a16:creationId xmlns:a16="http://schemas.microsoft.com/office/drawing/2014/main" id="{B10B284E-7C8F-114C-9889-0A4E94231B5C}"/>
                </a:ext>
              </a:extLst>
            </p:cNvPr>
            <p:cNvSpPr txBox="1"/>
            <p:nvPr/>
          </p:nvSpPr>
          <p:spPr>
            <a:xfrm>
              <a:off x="5651754" y="4912518"/>
              <a:ext cx="6373561" cy="300914"/>
            </a:xfrm>
            <a:prstGeom prst="rect">
              <a:avLst/>
            </a:prstGeom>
            <a:solidFill>
              <a:schemeClr val="bg1"/>
            </a:solidFill>
            <a:ln>
              <a:solidFill>
                <a:schemeClr val="bg1">
                  <a:lumMod val="50000"/>
                </a:schemeClr>
              </a:solidFill>
            </a:ln>
          </p:spPr>
          <p:txBody>
            <a:bodyPr wrap="square" rtlCol="0">
              <a:spAutoFit/>
            </a:bodyPr>
            <a:lstStyle/>
            <a:p>
              <a:r>
                <a:rPr lang="en-US" sz="1200" dirty="0"/>
                <a:t>(US Department of Commerce &amp; National Oceanic and Atmospheric Administration 2019)</a:t>
              </a:r>
            </a:p>
          </p:txBody>
        </p:sp>
      </p:grpSp>
      <p:grpSp>
        <p:nvGrpSpPr>
          <p:cNvPr id="11" name="Group 10">
            <a:extLst>
              <a:ext uri="{FF2B5EF4-FFF2-40B4-BE49-F238E27FC236}">
                <a16:creationId xmlns:a16="http://schemas.microsoft.com/office/drawing/2014/main" id="{C44CF525-F71A-B748-AD78-70B7264590BC}"/>
              </a:ext>
            </a:extLst>
          </p:cNvPr>
          <p:cNvGrpSpPr/>
          <p:nvPr/>
        </p:nvGrpSpPr>
        <p:grpSpPr>
          <a:xfrm>
            <a:off x="6296122" y="3028697"/>
            <a:ext cx="4234295" cy="3760317"/>
            <a:chOff x="5957456" y="3227013"/>
            <a:chExt cx="3758044" cy="3439137"/>
          </a:xfrm>
        </p:grpSpPr>
        <p:pic>
          <p:nvPicPr>
            <p:cNvPr id="8" name="Picture 7" descr="A picture containing plane, airplane, nature, sky&#10;&#10;Description automatically generated">
              <a:extLst>
                <a:ext uri="{FF2B5EF4-FFF2-40B4-BE49-F238E27FC236}">
                  <a16:creationId xmlns:a16="http://schemas.microsoft.com/office/drawing/2014/main" id="{6A0DBA5A-B328-E341-A0A8-DA5813EFD454}"/>
                </a:ext>
              </a:extLst>
            </p:cNvPr>
            <p:cNvPicPr>
              <a:picLocks noChangeAspect="1"/>
            </p:cNvPicPr>
            <p:nvPr/>
          </p:nvPicPr>
          <p:blipFill>
            <a:blip r:embed="rId4"/>
            <a:stretch>
              <a:fillRect/>
            </a:stretch>
          </p:blipFill>
          <p:spPr>
            <a:xfrm>
              <a:off x="5957456" y="3227013"/>
              <a:ext cx="3758044" cy="3177758"/>
            </a:xfrm>
            <a:prstGeom prst="rect">
              <a:avLst/>
            </a:prstGeom>
          </p:spPr>
        </p:pic>
        <p:sp>
          <p:nvSpPr>
            <p:cNvPr id="10" name="TextBox 9">
              <a:extLst>
                <a:ext uri="{FF2B5EF4-FFF2-40B4-BE49-F238E27FC236}">
                  <a16:creationId xmlns:a16="http://schemas.microsoft.com/office/drawing/2014/main" id="{E29CC8BB-7F38-074B-ACEC-0FE8AF11009D}"/>
                </a:ext>
              </a:extLst>
            </p:cNvPr>
            <p:cNvSpPr txBox="1"/>
            <p:nvPr/>
          </p:nvSpPr>
          <p:spPr>
            <a:xfrm>
              <a:off x="5957456" y="6389151"/>
              <a:ext cx="3758044" cy="276999"/>
            </a:xfrm>
            <a:prstGeom prst="rect">
              <a:avLst/>
            </a:prstGeom>
            <a:solidFill>
              <a:schemeClr val="bg1"/>
            </a:solidFill>
            <a:ln>
              <a:solidFill>
                <a:schemeClr val="bg1">
                  <a:lumMod val="50000"/>
                </a:schemeClr>
              </a:solidFill>
            </a:ln>
          </p:spPr>
          <p:txBody>
            <a:bodyPr wrap="square" rtlCol="0">
              <a:spAutoFit/>
            </a:bodyPr>
            <a:lstStyle/>
            <a:p>
              <a:r>
                <a:rPr lang="en-US" sz="1200" dirty="0"/>
                <a:t>https://</a:t>
              </a:r>
              <a:r>
                <a:rPr lang="en-US" sz="1200" dirty="0" err="1"/>
                <a:t>gcrl.usm.edu</a:t>
              </a:r>
              <a:r>
                <a:rPr lang="en-US" sz="1200"/>
                <a:t>/</a:t>
              </a:r>
              <a:r>
                <a:rPr lang="en-US" sz="1200" err="1"/>
                <a:t>whaleshark</a:t>
              </a:r>
              <a:r>
                <a:rPr lang="en-US" sz="1200"/>
                <a:t>/</a:t>
              </a:r>
              <a:r>
                <a:rPr lang="en-US" sz="1200" err="1"/>
                <a:t>oil.impact.php</a:t>
              </a:r>
              <a:r>
                <a:rPr lang="en-US" sz="1200"/>
                <a:t>.</a:t>
              </a:r>
            </a:p>
          </p:txBody>
        </p:sp>
      </p:grpSp>
    </p:spTree>
    <p:extLst>
      <p:ext uri="{BB962C8B-B14F-4D97-AF65-F5344CB8AC3E}">
        <p14:creationId xmlns:p14="http://schemas.microsoft.com/office/powerpoint/2010/main" val="427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A194FE-64EE-784A-8438-920F204B19A0}"/>
              </a:ext>
            </a:extLst>
          </p:cNvPr>
          <p:cNvSpPr txBox="1">
            <a:spLocks/>
          </p:cNvSpPr>
          <p:nvPr/>
        </p:nvSpPr>
        <p:spPr>
          <a:xfrm>
            <a:off x="357815" y="761393"/>
            <a:ext cx="3344074" cy="968934"/>
          </a:xfrm>
          <a:prstGeom prst="rect">
            <a:avLst/>
          </a:prstGeom>
        </p:spPr>
        <p:txBody>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a:t>Introduction</a:t>
            </a:r>
          </a:p>
        </p:txBody>
      </p:sp>
      <p:sp>
        <p:nvSpPr>
          <p:cNvPr id="4" name="Content Placeholder 2">
            <a:extLst>
              <a:ext uri="{FF2B5EF4-FFF2-40B4-BE49-F238E27FC236}">
                <a16:creationId xmlns:a16="http://schemas.microsoft.com/office/drawing/2014/main" id="{C432EB10-6AC7-8F45-821B-BD64A1546C9C}"/>
              </a:ext>
            </a:extLst>
          </p:cNvPr>
          <p:cNvSpPr txBox="1">
            <a:spLocks/>
          </p:cNvSpPr>
          <p:nvPr/>
        </p:nvSpPr>
        <p:spPr>
          <a:xfrm>
            <a:off x="517247" y="1875839"/>
            <a:ext cx="3184641" cy="4493778"/>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400" dirty="0"/>
              <a:t>Loop Current (LC)</a:t>
            </a:r>
          </a:p>
          <a:p>
            <a:pPr lvl="1"/>
            <a:r>
              <a:rPr lang="en-US" sz="2200" dirty="0"/>
              <a:t>Tropical waters enter the Gulf of Mexico (GoM) through the Yucatan Channel</a:t>
            </a:r>
          </a:p>
          <a:p>
            <a:pPr lvl="1"/>
            <a:r>
              <a:rPr lang="en-US" sz="2200" dirty="0"/>
              <a:t>Exits around Florida and becomes the Gulf Stream</a:t>
            </a:r>
          </a:p>
        </p:txBody>
      </p:sp>
      <p:pic>
        <p:nvPicPr>
          <p:cNvPr id="7" name="Picture 6">
            <a:extLst>
              <a:ext uri="{FF2B5EF4-FFF2-40B4-BE49-F238E27FC236}">
                <a16:creationId xmlns:a16="http://schemas.microsoft.com/office/drawing/2014/main" id="{8F3F8D2B-7EAA-B640-8BC5-0A553E08A9EB}"/>
              </a:ext>
            </a:extLst>
          </p:cNvPr>
          <p:cNvPicPr>
            <a:picLocks noChangeAspect="1"/>
          </p:cNvPicPr>
          <p:nvPr/>
        </p:nvPicPr>
        <p:blipFill>
          <a:blip r:embed="rId3"/>
          <a:stretch>
            <a:fillRect/>
          </a:stretch>
        </p:blipFill>
        <p:spPr>
          <a:xfrm>
            <a:off x="3861321" y="946058"/>
            <a:ext cx="8330679" cy="5423559"/>
          </a:xfrm>
          <a:prstGeom prst="rect">
            <a:avLst/>
          </a:prstGeom>
        </p:spPr>
      </p:pic>
      <p:sp>
        <p:nvSpPr>
          <p:cNvPr id="8" name="TextBox 7">
            <a:extLst>
              <a:ext uri="{FF2B5EF4-FFF2-40B4-BE49-F238E27FC236}">
                <a16:creationId xmlns:a16="http://schemas.microsoft.com/office/drawing/2014/main" id="{BC6FAFC3-6928-2346-885A-52DA98EF4528}"/>
              </a:ext>
            </a:extLst>
          </p:cNvPr>
          <p:cNvSpPr txBox="1"/>
          <p:nvPr/>
        </p:nvSpPr>
        <p:spPr>
          <a:xfrm>
            <a:off x="9752688" y="576726"/>
            <a:ext cx="1810956" cy="369332"/>
          </a:xfrm>
          <a:prstGeom prst="rect">
            <a:avLst/>
          </a:prstGeom>
          <a:solidFill>
            <a:schemeClr val="bg1"/>
          </a:solidFill>
          <a:ln>
            <a:solidFill>
              <a:schemeClr val="bg1">
                <a:lumMod val="50000"/>
              </a:schemeClr>
            </a:solidFill>
          </a:ln>
        </p:spPr>
        <p:txBody>
          <a:bodyPr wrap="square" rtlCol="0">
            <a:spAutoFit/>
          </a:bodyPr>
          <a:lstStyle/>
          <a:p>
            <a:r>
              <a:rPr lang="en-US"/>
              <a:t>Weisberg et al.</a:t>
            </a:r>
          </a:p>
        </p:txBody>
      </p:sp>
    </p:spTree>
    <p:extLst>
      <p:ext uri="{BB962C8B-B14F-4D97-AF65-F5344CB8AC3E}">
        <p14:creationId xmlns:p14="http://schemas.microsoft.com/office/powerpoint/2010/main" val="222113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1977-292B-AF43-B126-E832B13EF935}"/>
              </a:ext>
            </a:extLst>
          </p:cNvPr>
          <p:cNvSpPr>
            <a:spLocks noGrp="1"/>
          </p:cNvSpPr>
          <p:nvPr>
            <p:ph type="title"/>
          </p:nvPr>
        </p:nvSpPr>
        <p:spPr>
          <a:xfrm>
            <a:off x="98474" y="756485"/>
            <a:ext cx="3621349" cy="1381733"/>
          </a:xfrm>
        </p:spPr>
        <p:txBody>
          <a:bodyPr/>
          <a:lstStyle/>
          <a:p>
            <a:r>
              <a:rPr lang="en-US"/>
              <a:t>Introduction</a:t>
            </a:r>
          </a:p>
        </p:txBody>
      </p:sp>
      <p:sp>
        <p:nvSpPr>
          <p:cNvPr id="3" name="Content Placeholder 2">
            <a:extLst>
              <a:ext uri="{FF2B5EF4-FFF2-40B4-BE49-F238E27FC236}">
                <a16:creationId xmlns:a16="http://schemas.microsoft.com/office/drawing/2014/main" id="{18FC4464-6DEF-2148-8853-0FC4B9DD8C9C}"/>
              </a:ext>
            </a:extLst>
          </p:cNvPr>
          <p:cNvSpPr>
            <a:spLocks noGrp="1"/>
          </p:cNvSpPr>
          <p:nvPr>
            <p:ph sz="quarter" idx="13"/>
          </p:nvPr>
        </p:nvSpPr>
        <p:spPr>
          <a:xfrm>
            <a:off x="98474" y="2143792"/>
            <a:ext cx="5196321" cy="3871913"/>
          </a:xfrm>
        </p:spPr>
        <p:txBody>
          <a:bodyPr>
            <a:noAutofit/>
          </a:bodyPr>
          <a:lstStyle/>
          <a:p>
            <a:r>
              <a:rPr lang="en-US" sz="2800"/>
              <a:t>LC 3 main states:</a:t>
            </a:r>
          </a:p>
          <a:p>
            <a:pPr marL="914400" lvl="1" indent="-457200">
              <a:buFont typeface="+mj-lt"/>
              <a:buAutoNum type="arabicPeriod"/>
            </a:pPr>
            <a:r>
              <a:rPr lang="en-US" sz="2400"/>
              <a:t>Retracted (green)</a:t>
            </a:r>
          </a:p>
          <a:p>
            <a:pPr marL="914400" lvl="1" indent="-457200">
              <a:buFont typeface="+mj-lt"/>
              <a:buAutoNum type="arabicPeriod"/>
            </a:pPr>
            <a:r>
              <a:rPr lang="en-US" sz="2400"/>
              <a:t>Extended (magenta)</a:t>
            </a:r>
          </a:p>
          <a:p>
            <a:pPr marL="914400" lvl="1" indent="-457200">
              <a:buFont typeface="+mj-lt"/>
              <a:buAutoNum type="arabicPeriod"/>
            </a:pPr>
            <a:r>
              <a:rPr lang="en-US" sz="2400"/>
              <a:t>Detached (no highlight)</a:t>
            </a:r>
          </a:p>
        </p:txBody>
      </p:sp>
      <p:sp>
        <p:nvSpPr>
          <p:cNvPr id="6" name="TextBox 5">
            <a:extLst>
              <a:ext uri="{FF2B5EF4-FFF2-40B4-BE49-F238E27FC236}">
                <a16:creationId xmlns:a16="http://schemas.microsoft.com/office/drawing/2014/main" id="{D12669C3-24EC-E749-952A-9C8C7FEC40C5}"/>
              </a:ext>
            </a:extLst>
          </p:cNvPr>
          <p:cNvSpPr txBox="1"/>
          <p:nvPr/>
        </p:nvSpPr>
        <p:spPr>
          <a:xfrm>
            <a:off x="8649642" y="6189061"/>
            <a:ext cx="3156765" cy="369332"/>
          </a:xfrm>
          <a:prstGeom prst="rect">
            <a:avLst/>
          </a:prstGeom>
          <a:solidFill>
            <a:schemeClr val="bg1"/>
          </a:solidFill>
          <a:ln>
            <a:solidFill>
              <a:schemeClr val="bg1">
                <a:lumMod val="50000"/>
              </a:schemeClr>
            </a:solidFill>
          </a:ln>
        </p:spPr>
        <p:txBody>
          <a:bodyPr wrap="square" rtlCol="0">
            <a:spAutoFit/>
          </a:bodyPr>
          <a:lstStyle/>
          <a:p>
            <a:r>
              <a:rPr lang="en-US"/>
              <a:t>Weisberg et al. Fig. 6</a:t>
            </a:r>
          </a:p>
        </p:txBody>
      </p:sp>
      <p:pic>
        <p:nvPicPr>
          <p:cNvPr id="8" name="Picture 7">
            <a:extLst>
              <a:ext uri="{FF2B5EF4-FFF2-40B4-BE49-F238E27FC236}">
                <a16:creationId xmlns:a16="http://schemas.microsoft.com/office/drawing/2014/main" id="{E82DBCDE-56C3-D742-98BA-F2EB2C35A433}"/>
              </a:ext>
            </a:extLst>
          </p:cNvPr>
          <p:cNvPicPr>
            <a:picLocks noChangeAspect="1"/>
          </p:cNvPicPr>
          <p:nvPr/>
        </p:nvPicPr>
        <p:blipFill>
          <a:blip r:embed="rId3"/>
          <a:stretch>
            <a:fillRect/>
          </a:stretch>
        </p:blipFill>
        <p:spPr>
          <a:xfrm>
            <a:off x="7945208" y="2247369"/>
            <a:ext cx="4246792" cy="2589053"/>
          </a:xfrm>
          <a:prstGeom prst="rect">
            <a:avLst/>
          </a:prstGeom>
        </p:spPr>
      </p:pic>
      <p:pic>
        <p:nvPicPr>
          <p:cNvPr id="10" name="Picture 9">
            <a:extLst>
              <a:ext uri="{FF2B5EF4-FFF2-40B4-BE49-F238E27FC236}">
                <a16:creationId xmlns:a16="http://schemas.microsoft.com/office/drawing/2014/main" id="{406D6664-3BD6-CE41-A827-3B9450ABACC0}"/>
              </a:ext>
            </a:extLst>
          </p:cNvPr>
          <p:cNvPicPr>
            <a:picLocks noChangeAspect="1"/>
          </p:cNvPicPr>
          <p:nvPr/>
        </p:nvPicPr>
        <p:blipFill>
          <a:blip r:embed="rId4"/>
          <a:stretch>
            <a:fillRect/>
          </a:stretch>
        </p:blipFill>
        <p:spPr>
          <a:xfrm>
            <a:off x="3826412" y="4196440"/>
            <a:ext cx="4179470" cy="2544833"/>
          </a:xfrm>
          <a:prstGeom prst="rect">
            <a:avLst/>
          </a:prstGeom>
        </p:spPr>
      </p:pic>
      <p:pic>
        <p:nvPicPr>
          <p:cNvPr id="12" name="Picture 11">
            <a:extLst>
              <a:ext uri="{FF2B5EF4-FFF2-40B4-BE49-F238E27FC236}">
                <a16:creationId xmlns:a16="http://schemas.microsoft.com/office/drawing/2014/main" id="{4CBED941-26CC-E742-A8C9-C8DB14722C16}"/>
              </a:ext>
            </a:extLst>
          </p:cNvPr>
          <p:cNvPicPr>
            <a:picLocks noChangeAspect="1"/>
          </p:cNvPicPr>
          <p:nvPr/>
        </p:nvPicPr>
        <p:blipFill>
          <a:blip r:embed="rId5"/>
          <a:stretch>
            <a:fillRect/>
          </a:stretch>
        </p:blipFill>
        <p:spPr>
          <a:xfrm>
            <a:off x="3826412" y="725946"/>
            <a:ext cx="4179470" cy="2589053"/>
          </a:xfrm>
          <a:prstGeom prst="rect">
            <a:avLst/>
          </a:prstGeom>
        </p:spPr>
      </p:pic>
    </p:spTree>
    <p:extLst>
      <p:ext uri="{BB962C8B-B14F-4D97-AF65-F5344CB8AC3E}">
        <p14:creationId xmlns:p14="http://schemas.microsoft.com/office/powerpoint/2010/main" val="81889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D9B-443E-DD43-B325-6D29210BF178}"/>
              </a:ext>
            </a:extLst>
          </p:cNvPr>
          <p:cNvSpPr>
            <a:spLocks noGrp="1"/>
          </p:cNvSpPr>
          <p:nvPr>
            <p:ph type="title"/>
          </p:nvPr>
        </p:nvSpPr>
        <p:spPr>
          <a:xfrm>
            <a:off x="120092" y="451571"/>
            <a:ext cx="4566692" cy="1596177"/>
          </a:xfrm>
        </p:spPr>
        <p:txBody>
          <a:bodyPr/>
          <a:lstStyle/>
          <a:p>
            <a:r>
              <a:rPr lang="en-US"/>
              <a:t>Introduction</a:t>
            </a:r>
          </a:p>
        </p:txBody>
      </p:sp>
      <p:sp>
        <p:nvSpPr>
          <p:cNvPr id="3" name="Content Placeholder 2">
            <a:extLst>
              <a:ext uri="{FF2B5EF4-FFF2-40B4-BE49-F238E27FC236}">
                <a16:creationId xmlns:a16="http://schemas.microsoft.com/office/drawing/2014/main" id="{932C7A04-1DFD-6949-AF65-A65A6E571A46}"/>
              </a:ext>
            </a:extLst>
          </p:cNvPr>
          <p:cNvSpPr>
            <a:spLocks noGrp="1"/>
          </p:cNvSpPr>
          <p:nvPr>
            <p:ph sz="quarter" idx="13"/>
          </p:nvPr>
        </p:nvSpPr>
        <p:spPr>
          <a:xfrm>
            <a:off x="385137" y="1869314"/>
            <a:ext cx="9668778" cy="4643306"/>
          </a:xfrm>
        </p:spPr>
        <p:txBody>
          <a:bodyPr vert="horz" lIns="91440" tIns="45720" rIns="91440" bIns="45720" rtlCol="0" anchor="t">
            <a:normAutofit/>
          </a:bodyPr>
          <a:lstStyle/>
          <a:p>
            <a:r>
              <a:rPr lang="en-US" sz="2400" dirty="0"/>
              <a:t>HYCOM – </a:t>
            </a:r>
            <a:r>
              <a:rPr lang="en-US" sz="2400" dirty="0" err="1"/>
              <a:t>HYbrid</a:t>
            </a:r>
            <a:r>
              <a:rPr lang="en-US" sz="2400" dirty="0"/>
              <a:t> Coordinate Ocean Model</a:t>
            </a:r>
          </a:p>
          <a:p>
            <a:pPr lvl="1"/>
            <a:r>
              <a:rPr lang="en-US" sz="2200" dirty="0"/>
              <a:t>Surface elevation (m), </a:t>
            </a:r>
            <a:r>
              <a:rPr lang="en-US" sz="2200" dirty="0">
                <a:ea typeface="+mn-lt"/>
                <a:cs typeface="+mn-lt"/>
              </a:rPr>
              <a:t>temperature (deg C), salinity (</a:t>
            </a:r>
            <a:r>
              <a:rPr lang="en-US" sz="2200" err="1">
                <a:ea typeface="+mn-lt"/>
                <a:cs typeface="+mn-lt"/>
              </a:rPr>
              <a:t>psu</a:t>
            </a:r>
            <a:r>
              <a:rPr lang="en-US" sz="2200" dirty="0">
                <a:ea typeface="+mn-lt"/>
                <a:cs typeface="+mn-lt"/>
              </a:rPr>
              <a:t>),</a:t>
            </a:r>
            <a:r>
              <a:rPr lang="en-US" sz="2200" dirty="0"/>
              <a:t> water </a:t>
            </a:r>
            <a:r>
              <a:rPr lang="en-US" sz="2200"/>
              <a:t>velocity (m/s)</a:t>
            </a:r>
          </a:p>
          <a:p>
            <a:pPr marL="0" indent="0">
              <a:buNone/>
            </a:pPr>
            <a:endParaRPr lang="en-US" sz="2400"/>
          </a:p>
          <a:p>
            <a:r>
              <a:rPr lang="en-US" sz="2400" dirty="0"/>
              <a:t>GEKCO - </a:t>
            </a:r>
            <a:r>
              <a:rPr lang="en-US" sz="2400" dirty="0">
                <a:ea typeface="+mn-lt"/>
                <a:cs typeface="+mn-lt"/>
              </a:rPr>
              <a:t> Geostrophic and </a:t>
            </a:r>
            <a:r>
              <a:rPr lang="en-US" sz="2400" err="1">
                <a:ea typeface="+mn-lt"/>
                <a:cs typeface="+mn-lt"/>
              </a:rPr>
              <a:t>EKman</a:t>
            </a:r>
            <a:r>
              <a:rPr lang="en-US" sz="2400" dirty="0">
                <a:ea typeface="+mn-lt"/>
                <a:cs typeface="+mn-lt"/>
              </a:rPr>
              <a:t> Current Observatory</a:t>
            </a:r>
            <a:endParaRPr lang="en-US"/>
          </a:p>
          <a:p>
            <a:pPr lvl="1"/>
            <a:r>
              <a:rPr lang="en-US" sz="2200"/>
              <a:t>Surface height (cm), surface water velocity (cm/s), pressure (Pa)</a:t>
            </a:r>
            <a:endParaRPr lang="en-US"/>
          </a:p>
          <a:p>
            <a:pPr marL="0" indent="0">
              <a:buNone/>
            </a:pPr>
            <a:endParaRPr lang="en-US"/>
          </a:p>
        </p:txBody>
      </p:sp>
    </p:spTree>
    <p:extLst>
      <p:ext uri="{BB962C8B-B14F-4D97-AF65-F5344CB8AC3E}">
        <p14:creationId xmlns:p14="http://schemas.microsoft.com/office/powerpoint/2010/main" val="337821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D9B-443E-DD43-B325-6D29210BF178}"/>
              </a:ext>
            </a:extLst>
          </p:cNvPr>
          <p:cNvSpPr>
            <a:spLocks noGrp="1"/>
          </p:cNvSpPr>
          <p:nvPr>
            <p:ph type="title"/>
          </p:nvPr>
        </p:nvSpPr>
        <p:spPr>
          <a:xfrm>
            <a:off x="385135" y="567528"/>
            <a:ext cx="4566692" cy="1596177"/>
          </a:xfrm>
        </p:spPr>
        <p:txBody>
          <a:bodyPr/>
          <a:lstStyle/>
          <a:p>
            <a:r>
              <a:rPr lang="en-US"/>
              <a:t>Introduction</a:t>
            </a:r>
          </a:p>
        </p:txBody>
      </p:sp>
      <p:sp>
        <p:nvSpPr>
          <p:cNvPr id="3" name="Content Placeholder 2">
            <a:extLst>
              <a:ext uri="{FF2B5EF4-FFF2-40B4-BE49-F238E27FC236}">
                <a16:creationId xmlns:a16="http://schemas.microsoft.com/office/drawing/2014/main" id="{932C7A04-1DFD-6949-AF65-A65A6E571A46}"/>
              </a:ext>
            </a:extLst>
          </p:cNvPr>
          <p:cNvSpPr>
            <a:spLocks noGrp="1"/>
          </p:cNvSpPr>
          <p:nvPr>
            <p:ph sz="quarter" idx="13"/>
          </p:nvPr>
        </p:nvSpPr>
        <p:spPr>
          <a:xfrm>
            <a:off x="385137" y="1869314"/>
            <a:ext cx="11126518" cy="4643306"/>
          </a:xfrm>
        </p:spPr>
        <p:txBody>
          <a:bodyPr vert="horz" lIns="91440" tIns="45720" rIns="91440" bIns="45720" rtlCol="0" anchor="t">
            <a:normAutofit/>
          </a:bodyPr>
          <a:lstStyle/>
          <a:p>
            <a:r>
              <a:rPr lang="en-US" sz="2400" dirty="0" err="1">
                <a:highlight>
                  <a:srgbClr val="FFFF00"/>
                </a:highlight>
              </a:rPr>
              <a:t>Lagrangian</a:t>
            </a:r>
            <a:r>
              <a:rPr lang="en-US" sz="2400" dirty="0">
                <a:highlight>
                  <a:srgbClr val="FFFF00"/>
                </a:highlight>
              </a:rPr>
              <a:t>: follows particles as they move over time</a:t>
            </a:r>
          </a:p>
          <a:p>
            <a:pPr lvl="1"/>
            <a:r>
              <a:rPr lang="en-US" sz="2200" dirty="0"/>
              <a:t>Eulerian: tracks particles that flow through one region over time</a:t>
            </a:r>
          </a:p>
          <a:p>
            <a:pPr lvl="1"/>
            <a:endParaRPr lang="en-US" sz="2200" dirty="0"/>
          </a:p>
          <a:p>
            <a:r>
              <a:rPr lang="en-US" sz="2400" dirty="0" err="1"/>
              <a:t>Lagrangian</a:t>
            </a:r>
            <a:r>
              <a:rPr lang="en-US" sz="2400" dirty="0"/>
              <a:t> Flow Networks (LFN): </a:t>
            </a:r>
          </a:p>
          <a:p>
            <a:pPr lvl="1"/>
            <a:r>
              <a:rPr lang="en-US" sz="2200" dirty="0"/>
              <a:t>Self-organizing maps (SOM, machine learning) made from observational data on the </a:t>
            </a:r>
            <a:r>
              <a:rPr lang="en-US" sz="2200" dirty="0" err="1"/>
              <a:t>GoM</a:t>
            </a:r>
            <a:r>
              <a:rPr lang="en-US" sz="2200" dirty="0"/>
              <a:t> LC state will composite our LFN model.</a:t>
            </a:r>
          </a:p>
        </p:txBody>
      </p:sp>
    </p:spTree>
    <p:extLst>
      <p:ext uri="{BB962C8B-B14F-4D97-AF65-F5344CB8AC3E}">
        <p14:creationId xmlns:p14="http://schemas.microsoft.com/office/powerpoint/2010/main" val="254241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1977-292B-AF43-B126-E832B13EF935}"/>
              </a:ext>
            </a:extLst>
          </p:cNvPr>
          <p:cNvSpPr>
            <a:spLocks noGrp="1"/>
          </p:cNvSpPr>
          <p:nvPr>
            <p:ph type="title"/>
          </p:nvPr>
        </p:nvSpPr>
        <p:spPr>
          <a:xfrm>
            <a:off x="98474" y="738206"/>
            <a:ext cx="3621349" cy="1381733"/>
          </a:xfrm>
        </p:spPr>
        <p:txBody>
          <a:bodyPr/>
          <a:lstStyle/>
          <a:p>
            <a:r>
              <a:rPr lang="en-US"/>
              <a:t>Introduction</a:t>
            </a:r>
          </a:p>
        </p:txBody>
      </p:sp>
      <p:sp>
        <p:nvSpPr>
          <p:cNvPr id="3" name="Content Placeholder 2">
            <a:extLst>
              <a:ext uri="{FF2B5EF4-FFF2-40B4-BE49-F238E27FC236}">
                <a16:creationId xmlns:a16="http://schemas.microsoft.com/office/drawing/2014/main" id="{18FC4464-6DEF-2148-8853-0FC4B9DD8C9C}"/>
              </a:ext>
            </a:extLst>
          </p:cNvPr>
          <p:cNvSpPr>
            <a:spLocks noGrp="1"/>
          </p:cNvSpPr>
          <p:nvPr>
            <p:ph sz="quarter" idx="13"/>
          </p:nvPr>
        </p:nvSpPr>
        <p:spPr>
          <a:xfrm>
            <a:off x="290078" y="2119939"/>
            <a:ext cx="4521073" cy="4491876"/>
          </a:xfrm>
        </p:spPr>
        <p:txBody>
          <a:bodyPr>
            <a:noAutofit/>
          </a:bodyPr>
          <a:lstStyle/>
          <a:p>
            <a:r>
              <a:rPr lang="en-US" sz="2800"/>
              <a:t>Particle Matrices</a:t>
            </a:r>
          </a:p>
          <a:p>
            <a:pPr lvl="1"/>
            <a:r>
              <a:rPr lang="en-US" sz="2400"/>
              <a:t>Boxes </a:t>
            </a:r>
            <a:r>
              <a:rPr lang="en-US" sz="2400" i="1" err="1"/>
              <a:t>i</a:t>
            </a:r>
            <a:r>
              <a:rPr lang="en-US" sz="2400"/>
              <a:t> are the starting particle locations at the beginning of the run (time t</a:t>
            </a:r>
            <a:r>
              <a:rPr lang="en-US" sz="2400" baseline="-25000"/>
              <a:t>0</a:t>
            </a:r>
            <a:r>
              <a:rPr lang="en-US" sz="2400"/>
              <a:t>)</a:t>
            </a:r>
          </a:p>
          <a:p>
            <a:pPr lvl="1"/>
            <a:r>
              <a:rPr lang="en-US" sz="2400"/>
              <a:t>Boxes </a:t>
            </a:r>
            <a:r>
              <a:rPr lang="en-US" sz="2400" i="1"/>
              <a:t>j</a:t>
            </a:r>
            <a:r>
              <a:rPr lang="en-US" sz="2400"/>
              <a:t> are the final particle locations at the end of the run (time t</a:t>
            </a:r>
            <a:r>
              <a:rPr lang="en-US" sz="2400" baseline="-25000"/>
              <a:t>0</a:t>
            </a:r>
            <a:r>
              <a:rPr lang="en-US" sz="2400"/>
              <a:t>+</a:t>
            </a:r>
            <a:r>
              <a:rPr lang="en-US" sz="1400">
                <a:sym typeface="Symbol" pitchFamily="2" charset="2"/>
              </a:rPr>
              <a:t> </a:t>
            </a:r>
            <a:r>
              <a:rPr lang="en-US" sz="2800">
                <a:sym typeface="Symbol" pitchFamily="2" charset="2"/>
              </a:rPr>
              <a:t></a:t>
            </a:r>
            <a:r>
              <a:rPr lang="en-US" sz="2400"/>
              <a:t> )</a:t>
            </a:r>
          </a:p>
        </p:txBody>
      </p:sp>
      <p:sp>
        <p:nvSpPr>
          <p:cNvPr id="6" name="TextBox 5">
            <a:extLst>
              <a:ext uri="{FF2B5EF4-FFF2-40B4-BE49-F238E27FC236}">
                <a16:creationId xmlns:a16="http://schemas.microsoft.com/office/drawing/2014/main" id="{D12669C3-24EC-E749-952A-9C8C7FEC40C5}"/>
              </a:ext>
            </a:extLst>
          </p:cNvPr>
          <p:cNvSpPr txBox="1"/>
          <p:nvPr/>
        </p:nvSpPr>
        <p:spPr>
          <a:xfrm>
            <a:off x="8082231" y="5991852"/>
            <a:ext cx="3608338" cy="369332"/>
          </a:xfrm>
          <a:prstGeom prst="rect">
            <a:avLst/>
          </a:prstGeom>
          <a:solidFill>
            <a:schemeClr val="bg1"/>
          </a:solidFill>
          <a:ln>
            <a:solidFill>
              <a:schemeClr val="bg1">
                <a:lumMod val="50000"/>
              </a:schemeClr>
            </a:solidFill>
          </a:ln>
        </p:spPr>
        <p:txBody>
          <a:bodyPr wrap="square" rtlCol="0">
            <a:spAutoFit/>
          </a:bodyPr>
          <a:lstStyle/>
          <a:p>
            <a:r>
              <a:rPr lang="en-US"/>
              <a:t>Ser-</a:t>
            </a:r>
            <a:r>
              <a:rPr lang="en-US" err="1"/>
              <a:t>Giacomi</a:t>
            </a:r>
            <a:r>
              <a:rPr lang="en-US"/>
              <a:t> et al. Fig. 1 &amp; Eq. 3</a:t>
            </a:r>
          </a:p>
        </p:txBody>
      </p:sp>
      <p:pic>
        <p:nvPicPr>
          <p:cNvPr id="5" name="Picture 4">
            <a:extLst>
              <a:ext uri="{FF2B5EF4-FFF2-40B4-BE49-F238E27FC236}">
                <a16:creationId xmlns:a16="http://schemas.microsoft.com/office/drawing/2014/main" id="{DDA96209-9BE2-6247-BB09-1C3869741AF7}"/>
              </a:ext>
            </a:extLst>
          </p:cNvPr>
          <p:cNvPicPr>
            <a:picLocks noChangeAspect="1"/>
          </p:cNvPicPr>
          <p:nvPr/>
        </p:nvPicPr>
        <p:blipFill>
          <a:blip r:embed="rId3"/>
          <a:stretch>
            <a:fillRect/>
          </a:stretch>
        </p:blipFill>
        <p:spPr>
          <a:xfrm>
            <a:off x="4992107" y="-1893"/>
            <a:ext cx="6999714" cy="4810376"/>
          </a:xfrm>
          <a:prstGeom prst="rect">
            <a:avLst/>
          </a:prstGeom>
        </p:spPr>
      </p:pic>
      <p:pic>
        <p:nvPicPr>
          <p:cNvPr id="9" name="Picture 8">
            <a:extLst>
              <a:ext uri="{FF2B5EF4-FFF2-40B4-BE49-F238E27FC236}">
                <a16:creationId xmlns:a16="http://schemas.microsoft.com/office/drawing/2014/main" id="{30B30C18-CF8B-8848-817B-FCF1CA113964}"/>
              </a:ext>
            </a:extLst>
          </p:cNvPr>
          <p:cNvPicPr>
            <a:picLocks noChangeAspect="1"/>
          </p:cNvPicPr>
          <p:nvPr/>
        </p:nvPicPr>
        <p:blipFill>
          <a:blip r:embed="rId4"/>
          <a:stretch>
            <a:fillRect/>
          </a:stretch>
        </p:blipFill>
        <p:spPr>
          <a:xfrm>
            <a:off x="5292291" y="4808483"/>
            <a:ext cx="6398278" cy="974357"/>
          </a:xfrm>
          <a:prstGeom prst="rect">
            <a:avLst/>
          </a:prstGeom>
        </p:spPr>
      </p:pic>
    </p:spTree>
    <p:extLst>
      <p:ext uri="{BB962C8B-B14F-4D97-AF65-F5344CB8AC3E}">
        <p14:creationId xmlns:p14="http://schemas.microsoft.com/office/powerpoint/2010/main" val="209713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149E-791B-4F45-8CA5-87BBA85F1393}"/>
              </a:ext>
            </a:extLst>
          </p:cNvPr>
          <p:cNvSpPr>
            <a:spLocks noGrp="1"/>
          </p:cNvSpPr>
          <p:nvPr>
            <p:ph type="title"/>
          </p:nvPr>
        </p:nvSpPr>
        <p:spPr>
          <a:xfrm>
            <a:off x="299411" y="518746"/>
            <a:ext cx="4750890" cy="1142291"/>
          </a:xfrm>
        </p:spPr>
        <p:txBody>
          <a:bodyPr/>
          <a:lstStyle/>
          <a:p>
            <a:r>
              <a:rPr lang="en-US"/>
              <a:t>Research Questions</a:t>
            </a:r>
          </a:p>
        </p:txBody>
      </p:sp>
      <p:sp>
        <p:nvSpPr>
          <p:cNvPr id="3" name="Content Placeholder 2">
            <a:extLst>
              <a:ext uri="{FF2B5EF4-FFF2-40B4-BE49-F238E27FC236}">
                <a16:creationId xmlns:a16="http://schemas.microsoft.com/office/drawing/2014/main" id="{19DA1C1F-590D-3344-A0AD-9ABDFA9CC36E}"/>
              </a:ext>
            </a:extLst>
          </p:cNvPr>
          <p:cNvSpPr>
            <a:spLocks noGrp="1"/>
          </p:cNvSpPr>
          <p:nvPr>
            <p:ph sz="quarter" idx="13"/>
          </p:nvPr>
        </p:nvSpPr>
        <p:spPr>
          <a:xfrm>
            <a:off x="299411" y="1661037"/>
            <a:ext cx="11234613" cy="5148775"/>
          </a:xfrm>
        </p:spPr>
        <p:txBody>
          <a:bodyPr vert="horz" lIns="91440" tIns="45720" rIns="91440" bIns="45720" rtlCol="0" anchor="t">
            <a:normAutofit/>
          </a:bodyPr>
          <a:lstStyle/>
          <a:p>
            <a:pPr marL="457200" indent="-457200">
              <a:buFont typeface="+mj-lt"/>
              <a:buAutoNum type="arabicPeriod"/>
            </a:pPr>
            <a:r>
              <a:rPr lang="en-US" sz="2400" dirty="0"/>
              <a:t>Do the HYCOM and GEKCO models output of sea surface height and velocity patterns correspond?</a:t>
            </a:r>
          </a:p>
          <a:p>
            <a:pPr marL="457200" indent="-457200">
              <a:buFont typeface="+mj-lt"/>
              <a:buAutoNum type="arabicPeriod"/>
            </a:pPr>
            <a:endParaRPr lang="en-US" sz="2400" dirty="0"/>
          </a:p>
          <a:p>
            <a:pPr marL="457200" indent="-457200">
              <a:buFont typeface="+mj-lt"/>
              <a:buAutoNum type="arabicPeriod"/>
            </a:pPr>
            <a:r>
              <a:rPr lang="en-US" sz="2400" dirty="0"/>
              <a:t>Do the HYCOM and GEKCO outputs resemble Weisberg et al. Figures?</a:t>
            </a:r>
          </a:p>
          <a:p>
            <a:pPr marL="457200" indent="-457200">
              <a:buFont typeface="Wingdings" panose="05000000000000000000" pitchFamily="2" charset="2"/>
              <a:buAutoNum type="arabicPeriod"/>
            </a:pPr>
            <a:endParaRPr lang="en-US" sz="2400" dirty="0"/>
          </a:p>
          <a:p>
            <a:pPr marL="0" indent="0">
              <a:buNone/>
            </a:pPr>
            <a:r>
              <a:rPr lang="en-US" sz="2400" dirty="0"/>
              <a:t>Reasoning:</a:t>
            </a:r>
          </a:p>
          <a:p>
            <a:pPr marL="342900" indent="-342900"/>
            <a:r>
              <a:rPr lang="en-US" sz="2400" dirty="0"/>
              <a:t>LFN particle distribution relies on the HYCOM model for predictions</a:t>
            </a:r>
          </a:p>
          <a:p>
            <a:pPr marL="342900" indent="-342900"/>
            <a:r>
              <a:rPr lang="en-US" sz="2400" dirty="0"/>
              <a:t>Defending the reliability of HYCOM is seminal</a:t>
            </a:r>
          </a:p>
        </p:txBody>
      </p:sp>
    </p:spTree>
    <p:extLst>
      <p:ext uri="{BB962C8B-B14F-4D97-AF65-F5344CB8AC3E}">
        <p14:creationId xmlns:p14="http://schemas.microsoft.com/office/powerpoint/2010/main" val="55021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AD0B-63EC-7445-B07F-EEC721F1C890}"/>
              </a:ext>
            </a:extLst>
          </p:cNvPr>
          <p:cNvSpPr>
            <a:spLocks noGrp="1"/>
          </p:cNvSpPr>
          <p:nvPr>
            <p:ph type="title"/>
          </p:nvPr>
        </p:nvSpPr>
        <p:spPr>
          <a:xfrm>
            <a:off x="1397391" y="0"/>
            <a:ext cx="9397218" cy="1596177"/>
          </a:xfrm>
        </p:spPr>
        <p:txBody>
          <a:bodyPr/>
          <a:lstStyle/>
          <a:p>
            <a:r>
              <a:rPr lang="en-US" dirty="0"/>
              <a:t>Methods: </a:t>
            </a:r>
            <a:br>
              <a:rPr lang="en-US" dirty="0"/>
            </a:br>
            <a:r>
              <a:rPr lang="en-US" sz="3600" dirty="0"/>
              <a:t>Plotting HYCOM and GEKCO</a:t>
            </a:r>
            <a:endParaRPr lang="en-US" dirty="0"/>
          </a:p>
        </p:txBody>
      </p:sp>
      <p:sp>
        <p:nvSpPr>
          <p:cNvPr id="3" name="Content Placeholder 2">
            <a:extLst>
              <a:ext uri="{FF2B5EF4-FFF2-40B4-BE49-F238E27FC236}">
                <a16:creationId xmlns:a16="http://schemas.microsoft.com/office/drawing/2014/main" id="{34816D5F-DB94-E342-8D69-1477C6E2D832}"/>
              </a:ext>
            </a:extLst>
          </p:cNvPr>
          <p:cNvSpPr>
            <a:spLocks noGrp="1"/>
          </p:cNvSpPr>
          <p:nvPr>
            <p:ph sz="quarter" idx="13"/>
          </p:nvPr>
        </p:nvSpPr>
        <p:spPr>
          <a:xfrm>
            <a:off x="271975" y="1153551"/>
            <a:ext cx="11648049" cy="5621623"/>
          </a:xfrm>
        </p:spPr>
        <p:txBody>
          <a:bodyPr vert="horz" lIns="91440" tIns="45720" rIns="91440" bIns="45720" rtlCol="0" anchor="t">
            <a:normAutofit fontScale="92500"/>
          </a:bodyPr>
          <a:lstStyle/>
          <a:p>
            <a:pPr lvl="0"/>
            <a:r>
              <a:rPr lang="en-US" sz="2000" dirty="0"/>
              <a:t>Using one month.</a:t>
            </a:r>
          </a:p>
          <a:p>
            <a:pPr marL="0" lvl="0" indent="0">
              <a:buNone/>
            </a:pPr>
            <a:r>
              <a:rPr lang="en-US" dirty="0">
                <a:latin typeface="American Typewriter"/>
              </a:rPr>
              <a:t>	&gt;&gt;</a:t>
            </a:r>
            <a:r>
              <a:rPr lang="en-US" sz="1700" dirty="0">
                <a:latin typeface="American Typewriter"/>
              </a:rPr>
              <a:t>file = ‘/Users/xfm684/Documents/Research/HYCOM/hycom_gomu_501_2002</a:t>
            </a:r>
            <a:r>
              <a:rPr lang="en-US" sz="1700" dirty="0">
                <a:solidFill>
                  <a:srgbClr val="FF0000"/>
                </a:solidFill>
                <a:latin typeface="American Typewriter"/>
              </a:rPr>
              <a:t>*</a:t>
            </a:r>
            <a:r>
              <a:rPr lang="en-US" sz="1700" dirty="0">
                <a:latin typeface="American Typewriter"/>
              </a:rPr>
              <a:t>0100_t000.nc’</a:t>
            </a:r>
          </a:p>
          <a:p>
            <a:pPr lvl="0"/>
            <a:r>
              <a:rPr lang="en-US" sz="2000" dirty="0"/>
              <a:t>GoM reanalysis from HYCOM imported to xarray</a:t>
            </a:r>
          </a:p>
          <a:p>
            <a:pPr marL="0" lvl="0" indent="0">
              <a:buNone/>
            </a:pPr>
            <a:r>
              <a:rPr lang="en-US" dirty="0"/>
              <a:t>	</a:t>
            </a:r>
            <a:r>
              <a:rPr lang="en-US" sz="2000" dirty="0"/>
              <a:t>&gt;&gt;</a:t>
            </a:r>
            <a:r>
              <a:rPr lang="en-US" sz="2000" dirty="0">
                <a:latin typeface="American Typewriter" panose="02090604020004020304" pitchFamily="18" charset="77"/>
              </a:rPr>
              <a:t>test = xr.open_</a:t>
            </a:r>
            <a:r>
              <a:rPr lang="en-US" sz="2000" dirty="0">
                <a:solidFill>
                  <a:srgbClr val="FF0000"/>
                </a:solidFill>
                <a:latin typeface="American Typewriter" panose="02090604020004020304" pitchFamily="18" charset="77"/>
              </a:rPr>
              <a:t>mf</a:t>
            </a:r>
            <a:r>
              <a:rPr lang="en-US" sz="2000" dirty="0">
                <a:latin typeface="American Typewriter" panose="02090604020004020304" pitchFamily="18" charset="77"/>
              </a:rPr>
              <a:t>dataset(file, decode_times = False)</a:t>
            </a:r>
            <a:endParaRPr lang="en-US" sz="2000" dirty="0"/>
          </a:p>
          <a:p>
            <a:pPr lvl="0"/>
            <a:r>
              <a:rPr lang="en-US" sz="2000" dirty="0"/>
              <a:t>Plot sea surface elevation</a:t>
            </a:r>
          </a:p>
          <a:p>
            <a:pPr marL="0" lvl="0" indent="0">
              <a:buNone/>
            </a:pPr>
            <a:r>
              <a:rPr lang="en-US" sz="2000" dirty="0">
                <a:latin typeface="American Typewriter" panose="02090604020004020304" pitchFamily="18" charset="77"/>
              </a:rPr>
              <a:t>	&gt;&gt;plt.subplot(2,2,</a:t>
            </a:r>
            <a:r>
              <a:rPr lang="en-US" sz="2000" dirty="0">
                <a:solidFill>
                  <a:srgbClr val="FF0000"/>
                </a:solidFill>
                <a:latin typeface="American Typewriter" panose="02090604020004020304" pitchFamily="18" charset="77"/>
              </a:rPr>
              <a:t>1</a:t>
            </a:r>
            <a:r>
              <a:rPr lang="en-US" sz="2000" dirty="0">
                <a:latin typeface="American Typewriter" panose="02090604020004020304" pitchFamily="18" charset="77"/>
              </a:rPr>
              <a:t>)</a:t>
            </a:r>
          </a:p>
          <a:p>
            <a:pPr marL="0" lvl="0" indent="0">
              <a:buNone/>
            </a:pPr>
            <a:r>
              <a:rPr lang="en-US" sz="2000" dirty="0">
                <a:latin typeface="American Typewriter" panose="02090604020004020304" pitchFamily="18" charset="77"/>
              </a:rPr>
              <a:t>	&gt;&gt;m.pcolormesh(test.lon, test.lat, test.surf_el[0,:,:])</a:t>
            </a:r>
          </a:p>
          <a:p>
            <a:r>
              <a:rPr lang="en-US" sz="2000" dirty="0"/>
              <a:t>Use quiver plot to show velocity vectors </a:t>
            </a:r>
          </a:p>
          <a:p>
            <a:pPr marL="0" indent="0">
              <a:buNone/>
            </a:pPr>
            <a:r>
              <a:rPr lang="en-US" sz="2000" dirty="0">
                <a:latin typeface="American Typewriter" panose="02090604020004020304" pitchFamily="18" charset="77"/>
              </a:rPr>
              <a:t>	&gt;&gt;q = plt.quiver(test.lon, test.lat, test.u[0,0,:,:], test.v[0,0,:,:])</a:t>
            </a:r>
          </a:p>
          <a:p>
            <a:r>
              <a:rPr lang="en-US" sz="2000" dirty="0"/>
              <a:t>Repeat for GEKCO data</a:t>
            </a:r>
          </a:p>
          <a:p>
            <a:pPr marL="0" indent="0">
              <a:buNone/>
            </a:pPr>
            <a:r>
              <a:rPr lang="en-US" sz="2000" dirty="0">
                <a:latin typeface="American Typewriter" panose="02090604020004020304" pitchFamily="18" charset="77"/>
              </a:rPr>
              <a:t>	&gt;&gt;plt.subplot(2,2,</a:t>
            </a:r>
            <a:r>
              <a:rPr lang="en-US" sz="2000" dirty="0">
                <a:solidFill>
                  <a:srgbClr val="FF0000"/>
                </a:solidFill>
                <a:latin typeface="American Typewriter" panose="02090604020004020304" pitchFamily="18" charset="77"/>
              </a:rPr>
              <a:t>2</a:t>
            </a:r>
            <a:r>
              <a:rPr lang="en-US" sz="2000" dirty="0">
                <a:latin typeface="American Typewriter" panose="02090604020004020304" pitchFamily="18" charset="77"/>
              </a:rPr>
              <a:t>)</a:t>
            </a:r>
            <a:endParaRPr lang="en-US" sz="2000" dirty="0"/>
          </a:p>
        </p:txBody>
      </p:sp>
    </p:spTree>
    <p:extLst>
      <p:ext uri="{BB962C8B-B14F-4D97-AF65-F5344CB8AC3E}">
        <p14:creationId xmlns:p14="http://schemas.microsoft.com/office/powerpoint/2010/main" val="98706854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{5B787567-8080-DC48-9218-66B46B932F60}tf16401369</Template>
  <TotalTime>1381</TotalTime>
  <Words>1679</Words>
  <Application>Microsoft Macintosh PowerPoint</Application>
  <PresentationFormat>Widescreen</PresentationFormat>
  <Paragraphs>146</Paragraphs>
  <Slides>13</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American Typewriter</vt:lpstr>
      <vt:lpstr>Calibri</vt:lpstr>
      <vt:lpstr>Calibri Light</vt:lpstr>
      <vt:lpstr>Rockwell</vt:lpstr>
      <vt:lpstr>Wingdings</vt:lpstr>
      <vt:lpstr>Atlas</vt:lpstr>
      <vt:lpstr>Using Python to Compare Models and Plot Particle Distribution Following the Lagrangian Flow Network in the Gulf of Mexico</vt:lpstr>
      <vt:lpstr>Background</vt:lpstr>
      <vt:lpstr>PowerPoint Presentation</vt:lpstr>
      <vt:lpstr>Introduction</vt:lpstr>
      <vt:lpstr>Introduction</vt:lpstr>
      <vt:lpstr>Introduction</vt:lpstr>
      <vt:lpstr>Introduction</vt:lpstr>
      <vt:lpstr>Research Questions</vt:lpstr>
      <vt:lpstr>Methods:  Plotting HYCOM and GEKCO</vt:lpstr>
      <vt:lpstr>Results</vt:lpstr>
      <vt:lpstr>  HYCOM                           GEKCO                Weisberg et al.</vt:lpstr>
      <vt:lpstr>Discussion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Python to Compare Models and Plot Particle Distribution Following the Lagrangian Flow Network</dc:title>
  <dc:creator>Jessica Stevens</dc:creator>
  <cp:lastModifiedBy>Jessica Stevens</cp:lastModifiedBy>
  <cp:revision>449</cp:revision>
  <dcterms:created xsi:type="dcterms:W3CDTF">2019-12-04T19:55:06Z</dcterms:created>
  <dcterms:modified xsi:type="dcterms:W3CDTF">2019-12-11T01:02:32Z</dcterms:modified>
</cp:coreProperties>
</file>